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 id="2147483696" r:id="rId2"/>
    <p:sldMasterId id="2147483708" r:id="rId3"/>
  </p:sldMasterIdLst>
  <p:notesMasterIdLst>
    <p:notesMasterId r:id="rId24"/>
  </p:notesMasterIdLst>
  <p:handoutMasterIdLst>
    <p:handoutMasterId r:id="rId25"/>
  </p:handoutMasterIdLst>
  <p:sldIdLst>
    <p:sldId id="256" r:id="rId4"/>
    <p:sldId id="264" r:id="rId5"/>
    <p:sldId id="276" r:id="rId6"/>
    <p:sldId id="277" r:id="rId7"/>
    <p:sldId id="278" r:id="rId8"/>
    <p:sldId id="283" r:id="rId9"/>
    <p:sldId id="284" r:id="rId10"/>
    <p:sldId id="288" r:id="rId11"/>
    <p:sldId id="289" r:id="rId12"/>
    <p:sldId id="281" r:id="rId13"/>
    <p:sldId id="291" r:id="rId14"/>
    <p:sldId id="292" r:id="rId15"/>
    <p:sldId id="293" r:id="rId16"/>
    <p:sldId id="294" r:id="rId17"/>
    <p:sldId id="295" r:id="rId18"/>
    <p:sldId id="296" r:id="rId19"/>
    <p:sldId id="282" r:id="rId20"/>
    <p:sldId id="290" r:id="rId21"/>
    <p:sldId id="286" r:id="rId22"/>
    <p:sldId id="287" r:id="rId23"/>
  </p:sldIdLst>
  <p:sldSz cx="9144000" cy="6858000" type="screen4x3"/>
  <p:notesSz cx="7102475" cy="9388475"/>
  <p:defaultTextStyle>
    <a:defPPr>
      <a:defRPr lang="en-US"/>
    </a:defPPr>
    <a:lvl1pPr algn="l" defTabSz="457200" rtl="0" fontAlgn="base">
      <a:spcBef>
        <a:spcPct val="0"/>
      </a:spcBef>
      <a:spcAft>
        <a:spcPct val="0"/>
      </a:spcAft>
      <a:defRPr kern="1200">
        <a:solidFill>
          <a:schemeClr val="tx1"/>
        </a:solidFill>
        <a:latin typeface="Calibri" pitchFamily="34"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DAA"/>
    <a:srgbClr val="C00000"/>
    <a:srgbClr val="01B4E7"/>
    <a:srgbClr val="58585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12" autoAdjust="0"/>
    <p:restoredTop sz="94660"/>
  </p:normalViewPr>
  <p:slideViewPr>
    <p:cSldViewPr snapToGrid="0" snapToObjects="1">
      <p:cViewPr varScale="1">
        <p:scale>
          <a:sx n="123" d="100"/>
          <a:sy n="123" d="100"/>
        </p:scale>
        <p:origin x="-1824" y="-104"/>
      </p:cViewPr>
      <p:guideLst>
        <p:guide orient="horz" pos="2160"/>
        <p:guide pos="2880"/>
      </p:guideLst>
    </p:cSldViewPr>
  </p:slideViewPr>
  <p:notesTextViewPr>
    <p:cViewPr>
      <p:scale>
        <a:sx n="1" d="1"/>
        <a:sy n="1" d="1"/>
      </p:scale>
      <p:origin x="0" y="0"/>
    </p:cViewPr>
  </p:notesTextViewPr>
  <p:sorterViewPr>
    <p:cViewPr>
      <p:scale>
        <a:sx n="100" d="100"/>
        <a:sy n="100" d="100"/>
      </p:scale>
      <p:origin x="0" y="-407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31" Type="http://schemas.microsoft.com/office/2015/10/relationships/revisionInfo" Target="revisionInfo.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dirty="0"/>
          </a:p>
        </p:txBody>
      </p:sp>
      <p:sp>
        <p:nvSpPr>
          <p:cNvPr id="3" name="Date Placeholder 2"/>
          <p:cNvSpPr>
            <a:spLocks noGrp="1"/>
          </p:cNvSpPr>
          <p:nvPr>
            <p:ph type="dt" sz="quarter" idx="1"/>
          </p:nvPr>
        </p:nvSpPr>
        <p:spPr>
          <a:xfrm>
            <a:off x="4023092" y="0"/>
            <a:ext cx="3077739" cy="469424"/>
          </a:xfrm>
          <a:prstGeom prst="rect">
            <a:avLst/>
          </a:prstGeom>
        </p:spPr>
        <p:txBody>
          <a:bodyPr vert="horz" lIns="94229" tIns="47114" rIns="94229" bIns="47114" rtlCol="0"/>
          <a:lstStyle>
            <a:lvl1pPr algn="r">
              <a:defRPr sz="1200"/>
            </a:lvl1pPr>
          </a:lstStyle>
          <a:p>
            <a:fld id="{391B2C94-DD86-4423-945D-7C89BD0BE61F}" type="datetimeFigureOut">
              <a:rPr lang="en-US" smtClean="0"/>
              <a:t>1/25/19</a:t>
            </a:fld>
            <a:endParaRPr lang="en-US" dirty="0"/>
          </a:p>
        </p:txBody>
      </p:sp>
      <p:sp>
        <p:nvSpPr>
          <p:cNvPr id="4" name="Footer Placeholder 3"/>
          <p:cNvSpPr>
            <a:spLocks noGrp="1"/>
          </p:cNvSpPr>
          <p:nvPr>
            <p:ph type="ftr" sz="quarter" idx="2"/>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2" y="8917422"/>
            <a:ext cx="3077739" cy="469424"/>
          </a:xfrm>
          <a:prstGeom prst="rect">
            <a:avLst/>
          </a:prstGeom>
        </p:spPr>
        <p:txBody>
          <a:bodyPr vert="horz" lIns="94229" tIns="47114" rIns="94229" bIns="47114" rtlCol="0" anchor="b"/>
          <a:lstStyle>
            <a:lvl1pPr algn="r">
              <a:defRPr sz="1200"/>
            </a:lvl1pPr>
          </a:lstStyle>
          <a:p>
            <a:fld id="{7F825FDD-0C95-49C2-AA7D-E308B1634A94}" type="slidenum">
              <a:rPr lang="en-US" smtClean="0"/>
              <a:t>‹#›</a:t>
            </a:fld>
            <a:endParaRPr lang="en-US" dirty="0"/>
          </a:p>
        </p:txBody>
      </p:sp>
    </p:spTree>
    <p:extLst>
      <p:ext uri="{BB962C8B-B14F-4D97-AF65-F5344CB8AC3E}">
        <p14:creationId xmlns:p14="http://schemas.microsoft.com/office/powerpoint/2010/main" val="42750708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072C89E1-7D41-46F1-B618-148C217DA234}" type="datetimeFigureOut">
              <a:rPr lang="en-US" smtClean="0"/>
              <a:t>1/25/19</a:t>
            </a:fld>
            <a:endParaRPr lang="en-US" dirty="0"/>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9613" y="4459288"/>
            <a:ext cx="5683250" cy="4224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6988"/>
            <a:ext cx="3078163" cy="4699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2725" y="8916988"/>
            <a:ext cx="3078163" cy="469900"/>
          </a:xfrm>
          <a:prstGeom prst="rect">
            <a:avLst/>
          </a:prstGeom>
        </p:spPr>
        <p:txBody>
          <a:bodyPr vert="horz" lIns="91440" tIns="45720" rIns="91440" bIns="45720" rtlCol="0" anchor="b"/>
          <a:lstStyle>
            <a:lvl1pPr algn="r">
              <a:defRPr sz="1200"/>
            </a:lvl1pPr>
          </a:lstStyle>
          <a:p>
            <a:fld id="{3FDD23DA-5B95-4417-B7BD-CAA1E09F762B}" type="slidenum">
              <a:rPr lang="en-US" smtClean="0"/>
              <a:t>‹#›</a:t>
            </a:fld>
            <a:endParaRPr lang="en-US" dirty="0"/>
          </a:p>
        </p:txBody>
      </p:sp>
    </p:spTree>
    <p:extLst>
      <p:ext uri="{BB962C8B-B14F-4D97-AF65-F5344CB8AC3E}">
        <p14:creationId xmlns:p14="http://schemas.microsoft.com/office/powerpoint/2010/main" val="10529964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285811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45222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theme" Target="../theme/theme2.xml"/><Relationship Id="rId3"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1" Type="http://schemas.openxmlformats.org/officeDocument/2006/relationships/theme" Target="../theme/theme3.xml"/><Relationship Id="rId2"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5DAA"/>
        </a:solidFill>
        <a:effectLst/>
      </p:bgPr>
    </p:bg>
    <p:spTree>
      <p:nvGrpSpPr>
        <p:cNvPr id="1" name=""/>
        <p:cNvGrpSpPr/>
        <p:nvPr/>
      </p:nvGrpSpPr>
      <p:grpSpPr>
        <a:xfrm>
          <a:off x="0" y="0"/>
          <a:ext cx="0" cy="0"/>
          <a:chOff x="0" y="0"/>
          <a:chExt cx="0" cy="0"/>
        </a:xfrm>
      </p:grpSpPr>
      <p:pic>
        <p:nvPicPr>
          <p:cNvPr id="1026"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22263" y="5926138"/>
            <a:ext cx="1606550"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6" descr="RotaryMoE_RGB.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859338" y="596900"/>
            <a:ext cx="3679825" cy="3678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09" r:id="rId1"/>
  </p:sldLayoutIdLst>
  <p:hf hdr="0" ftr="0" dt="0"/>
  <p:txStyles>
    <p:titleStyle>
      <a:lvl1pPr algn="ctr" defTabSz="457200" rtl="0" eaLnBrk="1" fontAlgn="base" hangingPunct="1">
        <a:spcBef>
          <a:spcPct val="0"/>
        </a:spcBef>
        <a:spcAft>
          <a:spcPct val="0"/>
        </a:spcAft>
        <a:defRPr sz="4400" kern="1200">
          <a:solidFill>
            <a:schemeClr val="tx1"/>
          </a:solidFill>
          <a:latin typeface="+mj-lt"/>
          <a:ea typeface="MS PGothic" pitchFamily="34" charset="-128"/>
          <a:cs typeface="+mj-cs"/>
        </a:defRPr>
      </a:lvl1pPr>
      <a:lvl2pPr algn="ctr" defTabSz="457200" rtl="0" eaLnBrk="1" fontAlgn="base" hangingPunct="1">
        <a:spcBef>
          <a:spcPct val="0"/>
        </a:spcBef>
        <a:spcAft>
          <a:spcPct val="0"/>
        </a:spcAft>
        <a:defRPr sz="4400">
          <a:solidFill>
            <a:schemeClr val="tx1"/>
          </a:solidFill>
          <a:latin typeface="Calibri" pitchFamily="34" charset="0"/>
          <a:ea typeface="MS PGothic" pitchFamily="34" charset="-128"/>
        </a:defRPr>
      </a:lvl2pPr>
      <a:lvl3pPr algn="ctr" defTabSz="457200" rtl="0" eaLnBrk="1" fontAlgn="base" hangingPunct="1">
        <a:spcBef>
          <a:spcPct val="0"/>
        </a:spcBef>
        <a:spcAft>
          <a:spcPct val="0"/>
        </a:spcAft>
        <a:defRPr sz="4400">
          <a:solidFill>
            <a:schemeClr val="tx1"/>
          </a:solidFill>
          <a:latin typeface="Calibri" pitchFamily="34" charset="0"/>
          <a:ea typeface="MS PGothic" pitchFamily="34" charset="-128"/>
        </a:defRPr>
      </a:lvl3pPr>
      <a:lvl4pPr algn="ctr" defTabSz="457200" rtl="0" eaLnBrk="1" fontAlgn="base" hangingPunct="1">
        <a:spcBef>
          <a:spcPct val="0"/>
        </a:spcBef>
        <a:spcAft>
          <a:spcPct val="0"/>
        </a:spcAft>
        <a:defRPr sz="4400">
          <a:solidFill>
            <a:schemeClr val="tx1"/>
          </a:solidFill>
          <a:latin typeface="Calibri" pitchFamily="34" charset="0"/>
          <a:ea typeface="MS PGothic" pitchFamily="34" charset="-128"/>
        </a:defRPr>
      </a:lvl4pPr>
      <a:lvl5pPr algn="ctr" defTabSz="457200" rtl="0" eaLnBrk="1" fontAlgn="base" hangingPunct="1">
        <a:spcBef>
          <a:spcPct val="0"/>
        </a:spcBef>
        <a:spcAft>
          <a:spcPct val="0"/>
        </a:spcAft>
        <a:defRPr sz="4400">
          <a:solidFill>
            <a:schemeClr val="tx1"/>
          </a:solidFill>
          <a:latin typeface="Calibri" pitchFamily="34" charset="0"/>
          <a:ea typeface="MS PGothic" pitchFamily="34" charset="-128"/>
        </a:defRPr>
      </a:lvl5pPr>
      <a:lvl6pPr marL="457200" algn="ctr" defTabSz="457200" rtl="0" eaLnBrk="1" fontAlgn="base" hangingPunct="1">
        <a:spcBef>
          <a:spcPct val="0"/>
        </a:spcBef>
        <a:spcAft>
          <a:spcPct val="0"/>
        </a:spcAft>
        <a:defRPr sz="4400">
          <a:solidFill>
            <a:schemeClr val="tx1"/>
          </a:solidFill>
          <a:latin typeface="Calibri" pitchFamily="34" charset="0"/>
          <a:ea typeface="MS PGothic" pitchFamily="34" charset="-128"/>
        </a:defRPr>
      </a:lvl6pPr>
      <a:lvl7pPr marL="914400" algn="ctr" defTabSz="457200" rtl="0" eaLnBrk="1" fontAlgn="base" hangingPunct="1">
        <a:spcBef>
          <a:spcPct val="0"/>
        </a:spcBef>
        <a:spcAft>
          <a:spcPct val="0"/>
        </a:spcAft>
        <a:defRPr sz="4400">
          <a:solidFill>
            <a:schemeClr val="tx1"/>
          </a:solidFill>
          <a:latin typeface="Calibri" pitchFamily="34" charset="0"/>
          <a:ea typeface="MS PGothic" pitchFamily="34" charset="-128"/>
        </a:defRPr>
      </a:lvl7pPr>
      <a:lvl8pPr marL="1371600" algn="ctr" defTabSz="457200" rtl="0" eaLnBrk="1" fontAlgn="base" hangingPunct="1">
        <a:spcBef>
          <a:spcPct val="0"/>
        </a:spcBef>
        <a:spcAft>
          <a:spcPct val="0"/>
        </a:spcAft>
        <a:defRPr sz="4400">
          <a:solidFill>
            <a:schemeClr val="tx1"/>
          </a:solidFill>
          <a:latin typeface="Calibri" pitchFamily="34" charset="0"/>
          <a:ea typeface="MS PGothic" pitchFamily="34" charset="-128"/>
        </a:defRPr>
      </a:lvl8pPr>
      <a:lvl9pPr marL="1828800" algn="ctr" defTabSz="457200" rtl="0" eaLnBrk="1" fontAlgn="base" hangingPunct="1">
        <a:spcBef>
          <a:spcPct val="0"/>
        </a:spcBef>
        <a:spcAft>
          <a:spcPct val="0"/>
        </a:spcAft>
        <a:defRPr sz="4400">
          <a:solidFill>
            <a:schemeClr val="tx1"/>
          </a:solidFill>
          <a:latin typeface="Calibri" pitchFamily="34" charset="0"/>
          <a:ea typeface="MS PGothic" pitchFamily="34" charset="-128"/>
        </a:defRPr>
      </a:lvl9pPr>
    </p:titleStyle>
    <p:bodyStyle>
      <a:lvl1pPr marL="342900" indent="-342900" algn="l" defTabSz="457200" rtl="0" eaLnBrk="1" fontAlgn="base" hangingPunct="1">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defTabSz="457200" rtl="0" eaLnBrk="1" fontAlgn="base" hangingPunct="1">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2" descr="RotaryMBS_RGB.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22263" y="5926138"/>
            <a:ext cx="1606550"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0" y="0"/>
            <a:ext cx="9144000" cy="1287463"/>
          </a:xfrm>
          <a:prstGeom prst="rect">
            <a:avLst/>
          </a:prstGeom>
          <a:solidFill>
            <a:srgbClr val="005DAA"/>
          </a:solidFill>
          <a:ln>
            <a:solidFill>
              <a:srgbClr val="4F81BD"/>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dirty="0">
              <a:solidFill>
                <a:srgbClr val="FFFFFF"/>
              </a:solidFill>
              <a:ea typeface="MS PGothic" pitchFamily="34" charset="-128"/>
            </a:endParaRPr>
          </a:p>
        </p:txBody>
      </p:sp>
    </p:spTree>
  </p:cSld>
  <p:clrMap bg1="lt1" tx1="dk1" bg2="lt2" tx2="dk2" accent1="accent1" accent2="accent2" accent3="accent3" accent4="accent4" accent5="accent5" accent6="accent6" hlink="hlink" folHlink="folHlink"/>
  <p:sldLayoutIdLst>
    <p:sldLayoutId id="2147483710" r:id="rId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2pPr>
      <a:lvl3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3pPr>
      <a:lvl4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4pPr>
      <a:lvl5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5pPr>
      <a:lvl6pPr marL="457200" algn="ctr" defTabSz="457200" rtl="0" fontAlgn="base">
        <a:spcBef>
          <a:spcPct val="0"/>
        </a:spcBef>
        <a:spcAft>
          <a:spcPct val="0"/>
        </a:spcAft>
        <a:defRPr sz="4400">
          <a:solidFill>
            <a:schemeClr val="tx1"/>
          </a:solidFill>
          <a:latin typeface="Calibri" pitchFamily="34" charset="0"/>
          <a:ea typeface="MS PGothic" pitchFamily="34" charset="-128"/>
        </a:defRPr>
      </a:lvl6pPr>
      <a:lvl7pPr marL="914400" algn="ctr" defTabSz="457200" rtl="0" fontAlgn="base">
        <a:spcBef>
          <a:spcPct val="0"/>
        </a:spcBef>
        <a:spcAft>
          <a:spcPct val="0"/>
        </a:spcAft>
        <a:defRPr sz="4400">
          <a:solidFill>
            <a:schemeClr val="tx1"/>
          </a:solidFill>
          <a:latin typeface="Calibri" pitchFamily="34" charset="0"/>
          <a:ea typeface="MS PGothic" pitchFamily="34" charset="-128"/>
        </a:defRPr>
      </a:lvl7pPr>
      <a:lvl8pPr marL="1371600" algn="ctr" defTabSz="457200" rtl="0" fontAlgn="base">
        <a:spcBef>
          <a:spcPct val="0"/>
        </a:spcBef>
        <a:spcAft>
          <a:spcPct val="0"/>
        </a:spcAft>
        <a:defRPr sz="4400">
          <a:solidFill>
            <a:schemeClr val="tx1"/>
          </a:solidFill>
          <a:latin typeface="Calibri" pitchFamily="34" charset="0"/>
          <a:ea typeface="MS PGothic" pitchFamily="34" charset="-128"/>
        </a:defRPr>
      </a:lvl8pPr>
      <a:lvl9pPr marL="1828800" algn="ctr" defTabSz="457200" rtl="0" fontAlgn="base">
        <a:spcBef>
          <a:spcPct val="0"/>
        </a:spcBef>
        <a:spcAft>
          <a:spcPct val="0"/>
        </a:spcAft>
        <a:defRPr sz="4400">
          <a:solidFill>
            <a:schemeClr val="tx1"/>
          </a:solidFill>
          <a:latin typeface="Calibri" pitchFamily="34" charset="0"/>
          <a:ea typeface="MS PGothic" pitchFamily="34"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5" name="Picture 2" descr="RotaryMBS_RGB.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2263" y="5926138"/>
            <a:ext cx="1606550"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hf hdr="0" ftr="0" dt="0"/>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defTabSz="457200" rtl="0" eaLnBrk="0" fontAlgn="base" hangingPunct="0">
        <a:spcBef>
          <a:spcPct val="0"/>
        </a:spcBef>
        <a:spcAft>
          <a:spcPct val="0"/>
        </a:spcAft>
        <a:defRPr sz="4400">
          <a:solidFill>
            <a:schemeClr val="tx1"/>
          </a:solidFill>
          <a:latin typeface="Georgia" pitchFamily="18" charset="0"/>
          <a:ea typeface="MS PGothic" pitchFamily="34" charset="-128"/>
        </a:defRPr>
      </a:lvl2pPr>
      <a:lvl3pPr algn="ctr" defTabSz="457200" rtl="0" eaLnBrk="0" fontAlgn="base" hangingPunct="0">
        <a:spcBef>
          <a:spcPct val="0"/>
        </a:spcBef>
        <a:spcAft>
          <a:spcPct val="0"/>
        </a:spcAft>
        <a:defRPr sz="4400">
          <a:solidFill>
            <a:schemeClr val="tx1"/>
          </a:solidFill>
          <a:latin typeface="Georgia" pitchFamily="18" charset="0"/>
          <a:ea typeface="MS PGothic" pitchFamily="34" charset="-128"/>
        </a:defRPr>
      </a:lvl3pPr>
      <a:lvl4pPr algn="ctr" defTabSz="457200" rtl="0" eaLnBrk="0" fontAlgn="base" hangingPunct="0">
        <a:spcBef>
          <a:spcPct val="0"/>
        </a:spcBef>
        <a:spcAft>
          <a:spcPct val="0"/>
        </a:spcAft>
        <a:defRPr sz="4400">
          <a:solidFill>
            <a:schemeClr val="tx1"/>
          </a:solidFill>
          <a:latin typeface="Georgia" pitchFamily="18" charset="0"/>
          <a:ea typeface="MS PGothic" pitchFamily="34" charset="-128"/>
        </a:defRPr>
      </a:lvl4pPr>
      <a:lvl5pPr algn="ctr" defTabSz="457200" rtl="0" eaLnBrk="0" fontAlgn="base" hangingPunct="0">
        <a:spcBef>
          <a:spcPct val="0"/>
        </a:spcBef>
        <a:spcAft>
          <a:spcPct val="0"/>
        </a:spcAft>
        <a:defRPr sz="4400">
          <a:solidFill>
            <a:schemeClr val="tx1"/>
          </a:solidFill>
          <a:latin typeface="Georgia" pitchFamily="18" charset="0"/>
          <a:ea typeface="MS PGothic" pitchFamily="34" charset="-128"/>
        </a:defRPr>
      </a:lvl5pPr>
      <a:lvl6pPr marL="457200" algn="ctr" defTabSz="457200" rtl="0" fontAlgn="base">
        <a:spcBef>
          <a:spcPct val="0"/>
        </a:spcBef>
        <a:spcAft>
          <a:spcPct val="0"/>
        </a:spcAft>
        <a:defRPr sz="4400">
          <a:solidFill>
            <a:schemeClr val="tx1"/>
          </a:solidFill>
          <a:latin typeface="Georgia" pitchFamily="18" charset="0"/>
          <a:ea typeface="MS PGothic" pitchFamily="34" charset="-128"/>
        </a:defRPr>
      </a:lvl6pPr>
      <a:lvl7pPr marL="914400" algn="ctr" defTabSz="457200" rtl="0" fontAlgn="base">
        <a:spcBef>
          <a:spcPct val="0"/>
        </a:spcBef>
        <a:spcAft>
          <a:spcPct val="0"/>
        </a:spcAft>
        <a:defRPr sz="4400">
          <a:solidFill>
            <a:schemeClr val="tx1"/>
          </a:solidFill>
          <a:latin typeface="Georgia" pitchFamily="18" charset="0"/>
          <a:ea typeface="MS PGothic" pitchFamily="34" charset="-128"/>
        </a:defRPr>
      </a:lvl7pPr>
      <a:lvl8pPr marL="1371600" algn="ctr" defTabSz="457200" rtl="0" fontAlgn="base">
        <a:spcBef>
          <a:spcPct val="0"/>
        </a:spcBef>
        <a:spcAft>
          <a:spcPct val="0"/>
        </a:spcAft>
        <a:defRPr sz="4400">
          <a:solidFill>
            <a:schemeClr val="tx1"/>
          </a:solidFill>
          <a:latin typeface="Georgia" pitchFamily="18" charset="0"/>
          <a:ea typeface="MS PGothic" pitchFamily="34" charset="-128"/>
        </a:defRPr>
      </a:lvl8pPr>
      <a:lvl9pPr marL="1828800" algn="ctr" defTabSz="457200" rtl="0" fontAlgn="base">
        <a:spcBef>
          <a:spcPct val="0"/>
        </a:spcBef>
        <a:spcAft>
          <a:spcPct val="0"/>
        </a:spcAft>
        <a:defRPr sz="4400">
          <a:solidFill>
            <a:schemeClr val="tx1"/>
          </a:solidFill>
          <a:latin typeface="Georgia" pitchFamily="18" charset="0"/>
          <a:ea typeface="MS PGothic" pitchFamily="34" charset="-128"/>
        </a:defRPr>
      </a:lvl9pPr>
    </p:titleStyle>
    <p:bodyStyle>
      <a:lvl1pPr marL="342900" indent="-342900" algn="l" defTabSz="457200" rtl="0" eaLnBrk="0" fontAlgn="base" hangingPunct="0">
        <a:spcBef>
          <a:spcPct val="20000"/>
        </a:spcBef>
        <a:spcAft>
          <a:spcPct val="0"/>
        </a:spcAft>
        <a:buFont typeface="Arial" pitchFamily="34" charset="0"/>
        <a:defRPr sz="3200" kern="1200">
          <a:solidFill>
            <a:srgbClr val="585858"/>
          </a:solidFill>
          <a:latin typeface="+mn-lt"/>
          <a:ea typeface="MS PGothic" pitchFamily="34" charset="-128"/>
          <a:cs typeface="+mn-cs"/>
        </a:defRPr>
      </a:lvl1pPr>
      <a:lvl2pPr marL="457200" algn="l" defTabSz="457200" rtl="0" eaLnBrk="0" fontAlgn="base" hangingPunct="0">
        <a:spcBef>
          <a:spcPct val="20000"/>
        </a:spcBef>
        <a:spcAft>
          <a:spcPct val="0"/>
        </a:spcAft>
        <a:buFont typeface="Arial" pitchFamily="34" charset="0"/>
        <a:defRPr sz="2800" kern="1200">
          <a:solidFill>
            <a:srgbClr val="585858"/>
          </a:solidFill>
          <a:latin typeface="+mn-lt"/>
          <a:ea typeface="MS PGothic" pitchFamily="34" charset="-128"/>
          <a:cs typeface="+mn-cs"/>
        </a:defRPr>
      </a:lvl2pPr>
      <a:lvl3pPr marL="914400" algn="l" defTabSz="457200" rtl="0" eaLnBrk="0" fontAlgn="base" hangingPunct="0">
        <a:spcBef>
          <a:spcPct val="20000"/>
        </a:spcBef>
        <a:spcAft>
          <a:spcPct val="0"/>
        </a:spcAft>
        <a:buFont typeface="Arial" pitchFamily="34" charset="0"/>
        <a:defRPr sz="2400" kern="1200">
          <a:solidFill>
            <a:srgbClr val="585858"/>
          </a:solidFill>
          <a:latin typeface="+mn-lt"/>
          <a:ea typeface="MS PGothic" pitchFamily="34" charset="-128"/>
          <a:cs typeface="+mn-cs"/>
        </a:defRPr>
      </a:lvl3pPr>
      <a:lvl4pPr marL="1371600" algn="l" defTabSz="457200" rtl="0" eaLnBrk="0" fontAlgn="base" hangingPunct="0">
        <a:spcBef>
          <a:spcPct val="20000"/>
        </a:spcBef>
        <a:spcAft>
          <a:spcPct val="0"/>
        </a:spcAft>
        <a:buFont typeface="Arial" pitchFamily="34" charset="0"/>
        <a:defRPr sz="2000" kern="1200">
          <a:solidFill>
            <a:srgbClr val="585858"/>
          </a:solidFill>
          <a:latin typeface="+mn-lt"/>
          <a:ea typeface="MS PGothic" pitchFamily="34" charset="-128"/>
          <a:cs typeface="+mn-cs"/>
        </a:defRPr>
      </a:lvl4pPr>
      <a:lvl5pPr marL="1828800" algn="l" defTabSz="457200" rtl="0" eaLnBrk="0" fontAlgn="base" hangingPunct="0">
        <a:spcBef>
          <a:spcPct val="20000"/>
        </a:spcBef>
        <a:spcAft>
          <a:spcPct val="0"/>
        </a:spcAft>
        <a:buFont typeface="Arial" pitchFamily="34" charset="0"/>
        <a:defRPr sz="2000" kern="1200">
          <a:solidFill>
            <a:srgbClr val="585858"/>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y.rotary.org/en/document/enhancing-club-experience-member-satisfaction-survey"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88912" y="678426"/>
            <a:ext cx="4973637" cy="3443631"/>
          </a:xfrm>
          <a:prstGeom prst="rect">
            <a:avLst/>
          </a:prstGeom>
        </p:spPr>
        <p:txBody>
          <a:bodyP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a:pPr>
            <a:r>
              <a:rPr lang="en-US" sz="5400" b="1" spc="-150" dirty="0" smtClean="0">
                <a:solidFill>
                  <a:srgbClr val="FFFFFF"/>
                </a:solidFill>
                <a:latin typeface="Times New Roman" panose="02020603050405020304" pitchFamily="18" charset="0"/>
                <a:cs typeface="Times New Roman" panose="02020603050405020304" pitchFamily="18" charset="0"/>
              </a:rPr>
              <a:t>AG Training –</a:t>
            </a:r>
          </a:p>
          <a:p>
            <a:pPr algn="l">
              <a:defRPr/>
            </a:pPr>
            <a:r>
              <a:rPr lang="en-US" sz="5400" b="1" spc="-150" dirty="0" smtClean="0">
                <a:solidFill>
                  <a:srgbClr val="FFFFFF"/>
                </a:solidFill>
                <a:latin typeface="Times New Roman" panose="02020603050405020304" pitchFamily="18" charset="0"/>
                <a:cs typeface="Times New Roman" panose="02020603050405020304" pitchFamily="18" charset="0"/>
              </a:rPr>
              <a:t>Membership</a:t>
            </a:r>
            <a:endParaRPr lang="en-US" sz="5400" b="1" spc="-150" dirty="0">
              <a:solidFill>
                <a:srgbClr val="FFFFFF"/>
              </a:solidFill>
              <a:latin typeface="Times New Roman" panose="02020603050405020304" pitchFamily="18" charset="0"/>
              <a:cs typeface="Times New Roman" panose="02020603050405020304" pitchFamily="18" charset="0"/>
            </a:endParaRPr>
          </a:p>
        </p:txBody>
      </p:sp>
      <p:sp>
        <p:nvSpPr>
          <p:cNvPr id="4099" name="Title 1"/>
          <p:cNvSpPr txBox="1">
            <a:spLocks/>
          </p:cNvSpPr>
          <p:nvPr/>
        </p:nvSpPr>
        <p:spPr bwMode="auto">
          <a:xfrm>
            <a:off x="1263323" y="4122056"/>
            <a:ext cx="6326910" cy="1934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pPr lvl="0" algn="ctr" eaLnBrk="1" hangingPunct="1">
              <a:lnSpc>
                <a:spcPct val="90000"/>
              </a:lnSpc>
            </a:pPr>
            <a:r>
              <a:rPr lang="en-US" sz="3600" dirty="0" smtClean="0">
                <a:solidFill>
                  <a:srgbClr val="FFFFFF"/>
                </a:solidFill>
                <a:latin typeface="Times New Roman" panose="02020603050405020304" pitchFamily="18" charset="0"/>
                <a:ea typeface="+mn-ea"/>
                <a:cs typeface="Times New Roman" panose="02020603050405020304" pitchFamily="18" charset="0"/>
              </a:rPr>
              <a:t>District 7610 </a:t>
            </a:r>
          </a:p>
          <a:p>
            <a:pPr lvl="0" algn="ctr" eaLnBrk="1" hangingPunct="1">
              <a:lnSpc>
                <a:spcPct val="90000"/>
              </a:lnSpc>
            </a:pPr>
            <a:r>
              <a:rPr lang="en-US" sz="3600" dirty="0" smtClean="0">
                <a:solidFill>
                  <a:srgbClr val="FFFFFF"/>
                </a:solidFill>
                <a:latin typeface="Times New Roman" panose="02020603050405020304" pitchFamily="18" charset="0"/>
                <a:ea typeface="+mn-ea"/>
                <a:cs typeface="Times New Roman" panose="02020603050405020304" pitchFamily="18" charset="0"/>
              </a:rPr>
              <a:t>Dale Lazar</a:t>
            </a:r>
          </a:p>
          <a:p>
            <a:pPr lvl="0" algn="ctr" eaLnBrk="1" hangingPunct="1">
              <a:lnSpc>
                <a:spcPct val="90000"/>
              </a:lnSpc>
            </a:pPr>
            <a:r>
              <a:rPr lang="en-US" sz="3600" dirty="0" smtClean="0">
                <a:solidFill>
                  <a:srgbClr val="FFFFFF"/>
                </a:solidFill>
                <a:latin typeface="Times New Roman" panose="02020603050405020304" pitchFamily="18" charset="0"/>
                <a:ea typeface="+mn-ea"/>
                <a:cs typeface="Times New Roman" panose="02020603050405020304" pitchFamily="18" charset="0"/>
              </a:rPr>
              <a:t>Membership/PI Chair</a:t>
            </a:r>
            <a:endParaRPr lang="en-US" sz="1000" dirty="0">
              <a:solidFill>
                <a:srgbClr val="FFFFFF"/>
              </a:solidFill>
              <a:latin typeface="Times New Roman" panose="02020603050405020304" pitchFamily="18" charset="0"/>
              <a:ea typeface="+mn-ea"/>
              <a:cs typeface="Times New Roman" panose="02020603050405020304" pitchFamily="18" charset="0"/>
            </a:endParaRPr>
          </a:p>
          <a:p>
            <a:pPr lvl="0" algn="ctr" eaLnBrk="1" hangingPunct="1">
              <a:lnSpc>
                <a:spcPct val="90000"/>
              </a:lnSpc>
            </a:pPr>
            <a:endParaRPr lang="en-US" sz="1000" dirty="0">
              <a:solidFill>
                <a:srgbClr val="FFFFFF"/>
              </a:solidFill>
              <a:latin typeface="Times New Roman" panose="02020603050405020304" pitchFamily="18" charset="0"/>
              <a:ea typeface="+mn-ea"/>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347472" y="1367562"/>
            <a:ext cx="8540496" cy="4831753"/>
          </a:xfrm>
          <a:prstGeom prst="rect">
            <a:avLst/>
          </a:prstGeom>
        </p:spPr>
        <p:txBody>
          <a:bodyPr/>
          <a:lst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0"/>
              </a:spcBef>
            </a:pPr>
            <a:r>
              <a:rPr lang="en-US" sz="2800" dirty="0" smtClean="0">
                <a:latin typeface="Times New Roman" panose="02020603050405020304" pitchFamily="18" charset="0"/>
                <a:cs typeface="Times New Roman" panose="02020603050405020304" pitchFamily="18" charset="0"/>
              </a:rPr>
              <a:t>Once your Clubs have a plan, then it becomes a lot easier for them to work it.</a:t>
            </a:r>
          </a:p>
          <a:p>
            <a:pPr marL="457200" indent="-457200"/>
            <a:r>
              <a:rPr lang="en-US" sz="2800" dirty="0">
                <a:latin typeface="Times New Roman" panose="02020603050405020304" pitchFamily="18" charset="0"/>
                <a:cs typeface="Times New Roman" panose="02020603050405020304" pitchFamily="18" charset="0"/>
              </a:rPr>
              <a:t>Let your Clubs know that you, your </a:t>
            </a:r>
            <a:r>
              <a:rPr lang="en-US" sz="2800" dirty="0" smtClean="0">
                <a:latin typeface="Times New Roman" panose="02020603050405020304" pitchFamily="18" charset="0"/>
                <a:cs typeface="Times New Roman" panose="02020603050405020304" pitchFamily="18" charset="0"/>
              </a:rPr>
              <a:t>Area Membership/PI Chair, DGE </a:t>
            </a:r>
            <a:r>
              <a:rPr lang="en-US" sz="2800" dirty="0">
                <a:latin typeface="Times New Roman" panose="02020603050405020304" pitchFamily="18" charset="0"/>
                <a:cs typeface="Times New Roman" panose="02020603050405020304" pitchFamily="18" charset="0"/>
              </a:rPr>
              <a:t>Glenn </a:t>
            </a:r>
            <a:r>
              <a:rPr lang="en-US" sz="2800" dirty="0" smtClean="0">
                <a:latin typeface="Times New Roman" panose="02020603050405020304" pitchFamily="18" charset="0"/>
                <a:cs typeface="Times New Roman" panose="02020603050405020304" pitchFamily="18" charset="0"/>
              </a:rPr>
              <a:t>and I stand </a:t>
            </a:r>
            <a:r>
              <a:rPr lang="en-US" sz="2800" dirty="0">
                <a:latin typeface="Times New Roman" panose="02020603050405020304" pitchFamily="18" charset="0"/>
                <a:cs typeface="Times New Roman" panose="02020603050405020304" pitchFamily="18" charset="0"/>
              </a:rPr>
              <a:t>ready to </a:t>
            </a:r>
            <a:r>
              <a:rPr lang="en-US" sz="2800" dirty="0" smtClean="0">
                <a:latin typeface="Times New Roman" panose="02020603050405020304" pitchFamily="18" charset="0"/>
                <a:cs typeface="Times New Roman" panose="02020603050405020304" pitchFamily="18" charset="0"/>
              </a:rPr>
              <a:t>help.</a:t>
            </a:r>
            <a:endParaRPr lang="en-US" sz="2800" dirty="0">
              <a:latin typeface="Times New Roman" panose="02020603050405020304" pitchFamily="18" charset="0"/>
              <a:cs typeface="Times New Roman" panose="02020603050405020304" pitchFamily="18" charset="0"/>
            </a:endParaRPr>
          </a:p>
          <a:p>
            <a:pPr marL="365760" indent="-365760">
              <a:spcBef>
                <a:spcPts val="0"/>
              </a:spcBef>
            </a:pPr>
            <a:r>
              <a:rPr lang="en-US" sz="2800" dirty="0" smtClean="0">
                <a:latin typeface="Times New Roman" panose="02020603050405020304" pitchFamily="18" charset="0"/>
                <a:cs typeface="Times New Roman" panose="02020603050405020304" pitchFamily="18" charset="0"/>
              </a:rPr>
              <a:t>Keep DMCE Ralph informed of your Clubs’ membership activities</a:t>
            </a:r>
            <a:endParaRPr lang="en-US" sz="28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374904" y="323248"/>
            <a:ext cx="8513064" cy="646331"/>
          </a:xfrm>
          <a:prstGeom prst="rect">
            <a:avLst/>
          </a:prstGeom>
          <a:noFill/>
        </p:spPr>
        <p:txBody>
          <a:bodyPr wrap="square" rtlCol="0">
            <a:spAutoFit/>
          </a:bodyPr>
          <a:lstStyle/>
          <a:p>
            <a:r>
              <a:rPr lang="en-US" sz="3600" dirty="0" smtClean="0">
                <a:solidFill>
                  <a:schemeClr val="bg1"/>
                </a:solidFill>
                <a:latin typeface="Times New Roman" panose="02020603050405020304" pitchFamily="18" charset="0"/>
                <a:cs typeface="Times New Roman" panose="02020603050405020304" pitchFamily="18" charset="0"/>
              </a:rPr>
              <a:t>Work the Plan: July 1, 2018-June 30, 2019 </a:t>
            </a:r>
            <a:endParaRPr lang="en-US" sz="3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2831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347472" y="1367562"/>
            <a:ext cx="8540496" cy="4831753"/>
          </a:xfrm>
          <a:prstGeom prst="rect">
            <a:avLst/>
          </a:prstGeom>
        </p:spPr>
        <p:txBody>
          <a:bodyPr/>
          <a:lst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0"/>
              </a:spcBef>
            </a:pPr>
            <a:r>
              <a:rPr lang="en-US" sz="2800" dirty="0" smtClean="0">
                <a:latin typeface="Times New Roman" panose="02020603050405020304" pitchFamily="18" charset="0"/>
                <a:cs typeface="Times New Roman" panose="02020603050405020304" pitchFamily="18" charset="0"/>
              </a:rPr>
              <a:t>Have you heard from potentially great Rotarians that the Rotary “straightjacket” prevents them from joining?</a:t>
            </a:r>
          </a:p>
          <a:p>
            <a:pPr lvl="1">
              <a:spcBef>
                <a:spcPts val="0"/>
              </a:spcBef>
            </a:pPr>
            <a:r>
              <a:rPr lang="en-US" sz="2400" dirty="0" smtClean="0">
                <a:latin typeface="Times New Roman" panose="02020603050405020304" pitchFamily="18" charset="0"/>
                <a:cs typeface="Times New Roman" panose="02020603050405020304" pitchFamily="18" charset="0"/>
              </a:rPr>
              <a:t>Would changing your meeting schedule attract additional members? You can vary meeting days, times, frequency, etc.</a:t>
            </a:r>
          </a:p>
          <a:p>
            <a:pPr lvl="1">
              <a:spcBef>
                <a:spcPts val="0"/>
              </a:spcBef>
            </a:pPr>
            <a:r>
              <a:rPr lang="en-US" sz="2400" dirty="0" smtClean="0">
                <a:latin typeface="Times New Roman" panose="02020603050405020304" pitchFamily="18" charset="0"/>
                <a:cs typeface="Times New Roman" panose="02020603050405020304" pitchFamily="18" charset="0"/>
              </a:rPr>
              <a:t>Do you consider work on service projects and social gatherings for attendance purposes?</a:t>
            </a:r>
          </a:p>
          <a:p>
            <a:pPr lvl="1">
              <a:spcBef>
                <a:spcPts val="0"/>
              </a:spcBef>
            </a:pPr>
            <a:r>
              <a:rPr lang="en-US" sz="2400" dirty="0" smtClean="0">
                <a:latin typeface="Times New Roman" panose="02020603050405020304" pitchFamily="18" charset="0"/>
                <a:cs typeface="Times New Roman" panose="02020603050405020304" pitchFamily="18" charset="0"/>
              </a:rPr>
              <a:t>Would varying your meeting format attract additional members? Meetings can be in person, online, streamed to enable members to attend remotely or a combination of these.</a:t>
            </a:r>
          </a:p>
          <a:p>
            <a:pPr lvl="1">
              <a:spcBef>
                <a:spcPts val="0"/>
              </a:spcBef>
            </a:pPr>
            <a:r>
              <a:rPr lang="en-US" sz="2400" dirty="0" smtClean="0">
                <a:latin typeface="Times New Roman" panose="02020603050405020304" pitchFamily="18" charset="0"/>
                <a:cs typeface="Times New Roman" panose="02020603050405020304" pitchFamily="18" charset="0"/>
              </a:rPr>
              <a:t>Would relaxing meeting attendance requirements strengthen your Club? Could you replace attendance requirements by encouraging participation in other ways?</a:t>
            </a:r>
            <a:endParaRPr lang="en-US" sz="24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374904" y="0"/>
            <a:ext cx="8513064" cy="1200329"/>
          </a:xfrm>
          <a:prstGeom prst="rect">
            <a:avLst/>
          </a:prstGeom>
          <a:noFill/>
        </p:spPr>
        <p:txBody>
          <a:bodyPr wrap="square" rtlCol="0">
            <a:spAutoFit/>
          </a:bodyPr>
          <a:lstStyle/>
          <a:p>
            <a:r>
              <a:rPr lang="en-US" sz="3600" dirty="0" smtClean="0">
                <a:solidFill>
                  <a:schemeClr val="bg1"/>
                </a:solidFill>
                <a:latin typeface="Times New Roman" panose="02020603050405020304" pitchFamily="18" charset="0"/>
                <a:cs typeface="Times New Roman" panose="02020603050405020304" pitchFamily="18" charset="0"/>
              </a:rPr>
              <a:t>Would Greater Flexibility Enhance Your Ability to Attract New Members?</a:t>
            </a:r>
            <a:endParaRPr lang="en-US" sz="3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0470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347472" y="1367562"/>
            <a:ext cx="8540496" cy="4831753"/>
          </a:xfrm>
          <a:prstGeom prst="rect">
            <a:avLst/>
          </a:prstGeom>
        </p:spPr>
        <p:txBody>
          <a:bodyPr/>
          <a:lst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0"/>
              </a:spcBef>
            </a:pPr>
            <a:r>
              <a:rPr lang="en-US" sz="2800" dirty="0" smtClean="0">
                <a:latin typeface="Times New Roman" panose="02020603050405020304" pitchFamily="18" charset="0"/>
                <a:cs typeface="Times New Roman" panose="02020603050405020304" pitchFamily="18" charset="0"/>
              </a:rPr>
              <a:t>Have you heard from potentially great Rotarians that the Rotary “straightjacket” prevents them from joining?</a:t>
            </a:r>
          </a:p>
          <a:p>
            <a:pPr lvl="1">
              <a:spcBef>
                <a:spcPts val="0"/>
              </a:spcBef>
            </a:pPr>
            <a:r>
              <a:rPr lang="en-US" sz="2400" dirty="0" smtClean="0">
                <a:latin typeface="Times New Roman" panose="02020603050405020304" pitchFamily="18" charset="0"/>
                <a:cs typeface="Times New Roman" panose="02020603050405020304" pitchFamily="18" charset="0"/>
              </a:rPr>
              <a:t>Have you considered multiple membership types?</a:t>
            </a:r>
          </a:p>
          <a:p>
            <a:pPr lvl="2">
              <a:spcBef>
                <a:spcPts val="0"/>
              </a:spcBef>
            </a:pPr>
            <a:r>
              <a:rPr lang="en-US" sz="2000" dirty="0" smtClean="0">
                <a:latin typeface="Times New Roman" panose="02020603050405020304" pitchFamily="18" charset="0"/>
                <a:cs typeface="Times New Roman" panose="02020603050405020304" pitchFamily="18" charset="0"/>
              </a:rPr>
              <a:t>Traditional</a:t>
            </a:r>
          </a:p>
          <a:p>
            <a:pPr lvl="2">
              <a:spcBef>
                <a:spcPts val="0"/>
              </a:spcBef>
            </a:pPr>
            <a:r>
              <a:rPr lang="en-US" sz="2000" dirty="0" smtClean="0">
                <a:latin typeface="Times New Roman" panose="02020603050405020304" pitchFamily="18" charset="0"/>
                <a:cs typeface="Times New Roman" panose="02020603050405020304" pitchFamily="18" charset="0"/>
              </a:rPr>
              <a:t>Family membership</a:t>
            </a:r>
          </a:p>
          <a:p>
            <a:pPr lvl="2">
              <a:spcBef>
                <a:spcPts val="0"/>
              </a:spcBef>
            </a:pPr>
            <a:r>
              <a:rPr lang="en-US" sz="2000" dirty="0" smtClean="0">
                <a:latin typeface="Times New Roman" panose="02020603050405020304" pitchFamily="18" charset="0"/>
                <a:cs typeface="Times New Roman" panose="02020603050405020304" pitchFamily="18" charset="0"/>
              </a:rPr>
              <a:t>Junior membership for young professionals</a:t>
            </a:r>
          </a:p>
          <a:p>
            <a:pPr lvl="2">
              <a:spcBef>
                <a:spcPts val="0"/>
              </a:spcBef>
            </a:pPr>
            <a:r>
              <a:rPr lang="en-US" sz="2000" dirty="0" smtClean="0">
                <a:latin typeface="Times New Roman" panose="02020603050405020304" pitchFamily="18" charset="0"/>
                <a:cs typeface="Times New Roman" panose="02020603050405020304" pitchFamily="18" charset="0"/>
              </a:rPr>
              <a:t>Corporate membership</a:t>
            </a:r>
          </a:p>
          <a:p>
            <a:pPr lvl="2">
              <a:spcBef>
                <a:spcPts val="0"/>
              </a:spcBef>
            </a:pPr>
            <a:r>
              <a:rPr lang="en-US" sz="2000" dirty="0" smtClean="0">
                <a:latin typeface="Times New Roman" panose="02020603050405020304" pitchFamily="18" charset="0"/>
                <a:cs typeface="Times New Roman" panose="02020603050405020304" pitchFamily="18" charset="0"/>
              </a:rPr>
              <a:t>Satellite Clubs – for different demographics, schools, military posts, companies, etc.</a:t>
            </a:r>
          </a:p>
          <a:p>
            <a:pPr lvl="2">
              <a:spcBef>
                <a:spcPts val="0"/>
              </a:spcBef>
            </a:pPr>
            <a:r>
              <a:rPr lang="en-US" sz="2000" dirty="0" smtClean="0">
                <a:latin typeface="Times New Roman" panose="02020603050405020304" pitchFamily="18" charset="0"/>
                <a:cs typeface="Times New Roman" panose="02020603050405020304" pitchFamily="18" charset="0"/>
              </a:rPr>
              <a:t>Joint </a:t>
            </a:r>
            <a:r>
              <a:rPr lang="en-US" sz="2000" dirty="0" err="1" smtClean="0">
                <a:latin typeface="Times New Roman" panose="02020603050405020304" pitchFamily="18" charset="0"/>
                <a:cs typeface="Times New Roman" panose="02020603050405020304" pitchFamily="18" charset="0"/>
              </a:rPr>
              <a:t>Rotaract</a:t>
            </a:r>
            <a:r>
              <a:rPr lang="en-US" sz="2000" dirty="0" smtClean="0">
                <a:latin typeface="Times New Roman" panose="02020603050405020304" pitchFamily="18" charset="0"/>
                <a:cs typeface="Times New Roman" panose="02020603050405020304" pitchFamily="18" charset="0"/>
              </a:rPr>
              <a:t> membership</a:t>
            </a:r>
          </a:p>
          <a:p>
            <a:pPr lvl="1">
              <a:spcBef>
                <a:spcPts val="0"/>
              </a:spcBef>
            </a:pPr>
            <a:r>
              <a:rPr lang="en-US" sz="2400" dirty="0" smtClean="0">
                <a:latin typeface="Times New Roman" panose="02020603050405020304" pitchFamily="18" charset="0"/>
                <a:cs typeface="Times New Roman" panose="02020603050405020304" pitchFamily="18" charset="0"/>
              </a:rPr>
              <a:t>Each membership type can have its own policies on dues, attendance, service expectations, etc.</a:t>
            </a:r>
          </a:p>
        </p:txBody>
      </p:sp>
      <p:sp>
        <p:nvSpPr>
          <p:cNvPr id="4" name="TextBox 3"/>
          <p:cNvSpPr txBox="1"/>
          <p:nvPr/>
        </p:nvSpPr>
        <p:spPr>
          <a:xfrm>
            <a:off x="374904" y="0"/>
            <a:ext cx="8513064" cy="1200329"/>
          </a:xfrm>
          <a:prstGeom prst="rect">
            <a:avLst/>
          </a:prstGeom>
          <a:noFill/>
        </p:spPr>
        <p:txBody>
          <a:bodyPr wrap="square" rtlCol="0">
            <a:spAutoFit/>
          </a:bodyPr>
          <a:lstStyle/>
          <a:p>
            <a:r>
              <a:rPr lang="en-US" sz="3600" dirty="0" smtClean="0">
                <a:solidFill>
                  <a:schemeClr val="bg1"/>
                </a:solidFill>
                <a:latin typeface="Times New Roman" panose="02020603050405020304" pitchFamily="18" charset="0"/>
                <a:cs typeface="Times New Roman" panose="02020603050405020304" pitchFamily="18" charset="0"/>
              </a:rPr>
              <a:t>Would Greater Flexibility Enhance Your Ability to Attract New Members?</a:t>
            </a:r>
            <a:endParaRPr lang="en-US" sz="3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42969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347472" y="1367562"/>
            <a:ext cx="8540496" cy="4831753"/>
          </a:xfrm>
          <a:prstGeom prst="rect">
            <a:avLst/>
          </a:prstGeom>
        </p:spPr>
        <p:txBody>
          <a:bodyPr/>
          <a:lst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0"/>
              </a:spcBef>
            </a:pPr>
            <a:r>
              <a:rPr lang="en-US" sz="2800" dirty="0" smtClean="0">
                <a:latin typeface="Times New Roman" panose="02020603050405020304" pitchFamily="18" charset="0"/>
                <a:cs typeface="Times New Roman" panose="02020603050405020304" pitchFamily="18" charset="0"/>
              </a:rPr>
              <a:t>Rotary Members Need Three Thing:</a:t>
            </a:r>
          </a:p>
          <a:p>
            <a:pPr lvl="1">
              <a:spcBef>
                <a:spcPts val="0"/>
              </a:spcBef>
            </a:pPr>
            <a:r>
              <a:rPr lang="en-US" sz="2000" dirty="0" smtClean="0">
                <a:latin typeface="Times New Roman" panose="02020603050405020304" pitchFamily="18" charset="0"/>
                <a:cs typeface="Times New Roman" panose="02020603050405020304" pitchFamily="18" charset="0"/>
              </a:rPr>
              <a:t>An understanding of </a:t>
            </a:r>
            <a:r>
              <a:rPr lang="en-US" sz="2000" smtClean="0">
                <a:latin typeface="Times New Roman" panose="02020603050405020304" pitchFamily="18" charset="0"/>
                <a:cs typeface="Times New Roman" panose="02020603050405020304" pitchFamily="18" charset="0"/>
              </a:rPr>
              <a:t>the concepts of Rotary</a:t>
            </a:r>
            <a:endParaRPr lang="en-US" sz="2000" dirty="0" smtClean="0">
              <a:latin typeface="Times New Roman" panose="02020603050405020304" pitchFamily="18" charset="0"/>
              <a:cs typeface="Times New Roman" panose="02020603050405020304" pitchFamily="18" charset="0"/>
            </a:endParaRPr>
          </a:p>
          <a:p>
            <a:pPr lvl="1">
              <a:spcBef>
                <a:spcPts val="0"/>
              </a:spcBef>
            </a:pPr>
            <a:r>
              <a:rPr lang="en-US" sz="2000" dirty="0" smtClean="0">
                <a:latin typeface="Times New Roman" panose="02020603050405020304" pitchFamily="18" charset="0"/>
                <a:cs typeface="Times New Roman" panose="02020603050405020304" pitchFamily="18" charset="0"/>
              </a:rPr>
              <a:t>A friend </a:t>
            </a:r>
          </a:p>
          <a:p>
            <a:pPr lvl="1">
              <a:spcBef>
                <a:spcPts val="0"/>
              </a:spcBef>
            </a:pPr>
            <a:r>
              <a:rPr lang="en-US" sz="2000" dirty="0" smtClean="0">
                <a:latin typeface="Times New Roman" panose="02020603050405020304" pitchFamily="18" charset="0"/>
                <a:cs typeface="Times New Roman" panose="02020603050405020304" pitchFamily="18" charset="0"/>
              </a:rPr>
              <a:t>A job</a:t>
            </a:r>
          </a:p>
          <a:p>
            <a:pPr>
              <a:spcBef>
                <a:spcPts val="0"/>
              </a:spcBef>
            </a:pPr>
            <a:r>
              <a:rPr lang="en-US" sz="2400" dirty="0" smtClean="0">
                <a:latin typeface="Times New Roman" panose="02020603050405020304" pitchFamily="18" charset="0"/>
                <a:cs typeface="Times New Roman" panose="02020603050405020304" pitchFamily="18" charset="0"/>
              </a:rPr>
              <a:t>Has your Club recently polled its members to find out how they’re feeling/what they’re thinking.</a:t>
            </a:r>
          </a:p>
          <a:p>
            <a:pPr lvl="1">
              <a:spcBef>
                <a:spcPts val="0"/>
              </a:spcBef>
            </a:pPr>
            <a:r>
              <a:rPr lang="en-US" sz="2000" dirty="0" smtClean="0">
                <a:latin typeface="Times New Roman" panose="02020603050405020304" pitchFamily="18" charset="0"/>
                <a:cs typeface="Times New Roman" panose="02020603050405020304" pitchFamily="18" charset="0"/>
              </a:rPr>
              <a:t>A poll might be useful to find reasons of discontent and enable proactive changes/enhancements to reduce discontent.</a:t>
            </a:r>
          </a:p>
          <a:p>
            <a:pPr lvl="1">
              <a:spcBef>
                <a:spcPts val="0"/>
              </a:spcBef>
            </a:pPr>
            <a:r>
              <a:rPr lang="en-US" sz="2000" dirty="0" smtClean="0">
                <a:latin typeface="Times New Roman" panose="02020603050405020304" pitchFamily="18" charset="0"/>
                <a:cs typeface="Times New Roman" panose="02020603050405020304" pitchFamily="18" charset="0"/>
              </a:rPr>
              <a:t>A poll might identify projects or fundraisers that would be of interest to your members</a:t>
            </a:r>
          </a:p>
          <a:p>
            <a:pPr lvl="1">
              <a:spcBef>
                <a:spcPts val="0"/>
              </a:spcBef>
            </a:pPr>
            <a:r>
              <a:rPr lang="en-US" sz="2000" dirty="0" smtClean="0">
                <a:latin typeface="Times New Roman" panose="02020603050405020304" pitchFamily="18" charset="0"/>
                <a:cs typeface="Times New Roman" panose="02020603050405020304" pitchFamily="18" charset="0"/>
              </a:rPr>
              <a:t>Great polls can be found on the RI website Check out: </a:t>
            </a:r>
            <a:r>
              <a:rPr lang="en-US" sz="2000" dirty="0" smtClean="0">
                <a:latin typeface="Times New Roman" panose="02020603050405020304" pitchFamily="18" charset="0"/>
                <a:cs typeface="Times New Roman" panose="02020603050405020304" pitchFamily="18" charset="0"/>
                <a:hlinkClick r:id="rId2"/>
              </a:rPr>
              <a:t>https</a:t>
            </a:r>
            <a:r>
              <a:rPr lang="en-US" sz="2000" dirty="0">
                <a:latin typeface="Times New Roman" panose="02020603050405020304" pitchFamily="18" charset="0"/>
                <a:cs typeface="Times New Roman" panose="02020603050405020304" pitchFamily="18" charset="0"/>
                <a:hlinkClick r:id="rId2"/>
              </a:rPr>
              <a:t>://</a:t>
            </a:r>
            <a:r>
              <a:rPr lang="en-US" sz="2000" dirty="0" smtClean="0">
                <a:latin typeface="Times New Roman" panose="02020603050405020304" pitchFamily="18" charset="0"/>
                <a:cs typeface="Times New Roman" panose="02020603050405020304" pitchFamily="18" charset="0"/>
                <a:hlinkClick r:id="rId2"/>
              </a:rPr>
              <a:t>my.rotary.org/en/document/enhancing-club-experience-member-satisfaction-survey</a:t>
            </a:r>
            <a:r>
              <a:rPr lang="en-US" sz="2000" dirty="0" smtClean="0">
                <a:latin typeface="Times New Roman" panose="02020603050405020304" pitchFamily="18" charset="0"/>
                <a:cs typeface="Times New Roman" panose="02020603050405020304" pitchFamily="18" charset="0"/>
              </a:rPr>
              <a:t>  (you may have to log in to My Rotary to access)</a:t>
            </a:r>
          </a:p>
        </p:txBody>
      </p:sp>
      <p:sp>
        <p:nvSpPr>
          <p:cNvPr id="4" name="TextBox 3"/>
          <p:cNvSpPr txBox="1"/>
          <p:nvPr/>
        </p:nvSpPr>
        <p:spPr>
          <a:xfrm>
            <a:off x="374904" y="0"/>
            <a:ext cx="8513064" cy="646331"/>
          </a:xfrm>
          <a:prstGeom prst="rect">
            <a:avLst/>
          </a:prstGeom>
          <a:noFill/>
        </p:spPr>
        <p:txBody>
          <a:bodyPr wrap="square" rtlCol="0">
            <a:spAutoFit/>
          </a:bodyPr>
          <a:lstStyle/>
          <a:p>
            <a:pPr algn="ctr"/>
            <a:r>
              <a:rPr lang="en-US" sz="3600" dirty="0" smtClean="0">
                <a:solidFill>
                  <a:schemeClr val="bg1"/>
                </a:solidFill>
                <a:latin typeface="Times New Roman" panose="02020603050405020304" pitchFamily="18" charset="0"/>
                <a:cs typeface="Times New Roman" panose="02020603050405020304" pitchFamily="18" charset="0"/>
              </a:rPr>
              <a:t>Retaining Rotary Members</a:t>
            </a:r>
            <a:endParaRPr lang="en-US" sz="3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30897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942108" y="1360042"/>
            <a:ext cx="7973291" cy="4200250"/>
          </a:xfrm>
          <a:prstGeom prst="rect">
            <a:avLst/>
          </a:prstGeom>
        </p:spPr>
        <p:txBody>
          <a:bodyPr/>
          <a:lst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ts val="0"/>
              </a:spcBef>
              <a:buNone/>
            </a:pPr>
            <a:endParaRPr lang="en-US" sz="2000" dirty="0" smtClean="0">
              <a:latin typeface="Times New Roman" panose="02020603050405020304" pitchFamily="18" charset="0"/>
              <a:cs typeface="Times New Roman" panose="02020603050405020304" pitchFamily="18" charset="0"/>
            </a:endParaRPr>
          </a:p>
        </p:txBody>
      </p:sp>
      <p:sp>
        <p:nvSpPr>
          <p:cNvPr id="4" name="TextBox 3"/>
          <p:cNvSpPr txBox="1"/>
          <p:nvPr/>
        </p:nvSpPr>
        <p:spPr>
          <a:xfrm>
            <a:off x="374904" y="0"/>
            <a:ext cx="8513064" cy="1200329"/>
          </a:xfrm>
          <a:prstGeom prst="rect">
            <a:avLst/>
          </a:prstGeom>
          <a:noFill/>
        </p:spPr>
        <p:txBody>
          <a:bodyPr wrap="square" rtlCol="0">
            <a:spAutoFit/>
          </a:bodyPr>
          <a:lstStyle/>
          <a:p>
            <a:pPr algn="ctr"/>
            <a:r>
              <a:rPr lang="en-US" sz="3600" dirty="0" smtClean="0">
                <a:solidFill>
                  <a:schemeClr val="bg1"/>
                </a:solidFill>
                <a:latin typeface="Times New Roman" panose="02020603050405020304" pitchFamily="18" charset="0"/>
                <a:cs typeface="Times New Roman" panose="02020603050405020304" pitchFamily="18" charset="0"/>
              </a:rPr>
              <a:t>DGE Jonathan’s Goals for Increasing Membership 2019-20</a:t>
            </a:r>
            <a:endParaRPr lang="en-US" sz="3600" dirty="0">
              <a:solidFill>
                <a:schemeClr val="bg1"/>
              </a:solidFill>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2"/>
          <a:stretch>
            <a:fillRect/>
          </a:stretch>
        </p:blipFill>
        <p:spPr>
          <a:xfrm>
            <a:off x="452582" y="1295577"/>
            <a:ext cx="8275781" cy="4655128"/>
          </a:xfrm>
          <a:prstGeom prst="rect">
            <a:avLst/>
          </a:prstGeom>
        </p:spPr>
      </p:pic>
    </p:spTree>
    <p:extLst>
      <p:ext uri="{BB962C8B-B14F-4D97-AF65-F5344CB8AC3E}">
        <p14:creationId xmlns:p14="http://schemas.microsoft.com/office/powerpoint/2010/main" val="38821317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347472" y="1367562"/>
            <a:ext cx="8540496" cy="4831753"/>
          </a:xfrm>
          <a:prstGeom prst="rect">
            <a:avLst/>
          </a:prstGeom>
        </p:spPr>
        <p:txBody>
          <a:bodyPr/>
          <a:lst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ts val="0"/>
              </a:spcBef>
              <a:buNone/>
            </a:pPr>
            <a:endParaRPr lang="en-US" sz="2000" dirty="0" smtClean="0">
              <a:latin typeface="Times New Roman" panose="02020603050405020304" pitchFamily="18" charset="0"/>
              <a:cs typeface="Times New Roman" panose="02020603050405020304" pitchFamily="18" charset="0"/>
            </a:endParaRPr>
          </a:p>
        </p:txBody>
      </p:sp>
      <p:sp>
        <p:nvSpPr>
          <p:cNvPr id="4" name="TextBox 3"/>
          <p:cNvSpPr txBox="1"/>
          <p:nvPr/>
        </p:nvSpPr>
        <p:spPr>
          <a:xfrm>
            <a:off x="374904" y="0"/>
            <a:ext cx="8513064" cy="1200329"/>
          </a:xfrm>
          <a:prstGeom prst="rect">
            <a:avLst/>
          </a:prstGeom>
          <a:noFill/>
        </p:spPr>
        <p:txBody>
          <a:bodyPr wrap="square" rtlCol="0">
            <a:spAutoFit/>
          </a:bodyPr>
          <a:lstStyle/>
          <a:p>
            <a:pPr algn="ctr"/>
            <a:r>
              <a:rPr lang="en-US" sz="3600" dirty="0" smtClean="0">
                <a:solidFill>
                  <a:schemeClr val="bg1"/>
                </a:solidFill>
                <a:latin typeface="Times New Roman" panose="02020603050405020304" pitchFamily="18" charset="0"/>
                <a:cs typeface="Times New Roman" panose="02020603050405020304" pitchFamily="18" charset="0"/>
              </a:rPr>
              <a:t>DGE Jonathan’s Goals for Increasing Membership 2019-20</a:t>
            </a:r>
            <a:endParaRPr lang="en-US" sz="3600" dirty="0">
              <a:solidFill>
                <a:schemeClr val="bg1"/>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stretch>
            <a:fillRect/>
          </a:stretch>
        </p:blipFill>
        <p:spPr>
          <a:xfrm>
            <a:off x="791879" y="1289388"/>
            <a:ext cx="7973430" cy="4485055"/>
          </a:xfrm>
          <a:prstGeom prst="rect">
            <a:avLst/>
          </a:prstGeom>
        </p:spPr>
      </p:pic>
    </p:spTree>
    <p:extLst>
      <p:ext uri="{BB962C8B-B14F-4D97-AF65-F5344CB8AC3E}">
        <p14:creationId xmlns:p14="http://schemas.microsoft.com/office/powerpoint/2010/main" val="1103035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347472" y="1367562"/>
            <a:ext cx="8540496" cy="4831753"/>
          </a:xfrm>
          <a:prstGeom prst="rect">
            <a:avLst/>
          </a:prstGeom>
        </p:spPr>
        <p:txBody>
          <a:bodyPr/>
          <a:lst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ts val="0"/>
              </a:spcBef>
              <a:buNone/>
            </a:pPr>
            <a:endParaRPr lang="en-US" sz="2000" dirty="0" smtClean="0">
              <a:latin typeface="Times New Roman" panose="02020603050405020304" pitchFamily="18" charset="0"/>
              <a:cs typeface="Times New Roman" panose="02020603050405020304" pitchFamily="18" charset="0"/>
            </a:endParaRPr>
          </a:p>
        </p:txBody>
      </p:sp>
      <p:sp>
        <p:nvSpPr>
          <p:cNvPr id="4" name="TextBox 3"/>
          <p:cNvSpPr txBox="1"/>
          <p:nvPr/>
        </p:nvSpPr>
        <p:spPr>
          <a:xfrm>
            <a:off x="374904" y="0"/>
            <a:ext cx="8513064" cy="1200329"/>
          </a:xfrm>
          <a:prstGeom prst="rect">
            <a:avLst/>
          </a:prstGeom>
          <a:noFill/>
        </p:spPr>
        <p:txBody>
          <a:bodyPr wrap="square" rtlCol="0">
            <a:spAutoFit/>
          </a:bodyPr>
          <a:lstStyle/>
          <a:p>
            <a:pPr algn="ctr"/>
            <a:r>
              <a:rPr lang="en-US" sz="3600" dirty="0" smtClean="0">
                <a:solidFill>
                  <a:schemeClr val="bg1"/>
                </a:solidFill>
                <a:latin typeface="Times New Roman" panose="02020603050405020304" pitchFamily="18" charset="0"/>
                <a:cs typeface="Times New Roman" panose="02020603050405020304" pitchFamily="18" charset="0"/>
              </a:rPr>
              <a:t>DGE Jonathan’s Goals for Increasing Membership 2019-20</a:t>
            </a:r>
            <a:endParaRPr lang="en-US" sz="3600" dirty="0">
              <a:solidFill>
                <a:schemeClr val="bg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495734" y="1291934"/>
            <a:ext cx="8243970" cy="4637233"/>
          </a:xfrm>
          <a:prstGeom prst="rect">
            <a:avLst/>
          </a:prstGeom>
        </p:spPr>
      </p:pic>
    </p:spTree>
    <p:extLst>
      <p:ext uri="{BB962C8B-B14F-4D97-AF65-F5344CB8AC3E}">
        <p14:creationId xmlns:p14="http://schemas.microsoft.com/office/powerpoint/2010/main" val="27043946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283464" y="1394994"/>
            <a:ext cx="8705088" cy="4831753"/>
          </a:xfrm>
          <a:prstGeom prst="rect">
            <a:avLst/>
          </a:prstGeom>
        </p:spPr>
        <p:txBody>
          <a:bodyPr/>
          <a:lst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0"/>
              </a:spcBef>
            </a:pPr>
            <a:r>
              <a:rPr lang="en-US" sz="2600" dirty="0" smtClean="0">
                <a:latin typeface="Times New Roman" panose="02020603050405020304" pitchFamily="18" charset="0"/>
                <a:cs typeface="Times New Roman" panose="02020603050405020304" pitchFamily="18" charset="0"/>
              </a:rPr>
              <a:t>Do the communities your Clubs are in know about the Club and Rotary?</a:t>
            </a:r>
          </a:p>
          <a:p>
            <a:pPr>
              <a:spcBef>
                <a:spcPts val="0"/>
              </a:spcBef>
            </a:pPr>
            <a:r>
              <a:rPr lang="en-US" sz="2600" dirty="0" smtClean="0">
                <a:latin typeface="Times New Roman" panose="02020603050405020304" pitchFamily="18" charset="0"/>
                <a:cs typeface="Times New Roman" panose="02020603050405020304" pitchFamily="18" charset="0"/>
              </a:rPr>
              <a:t>Heightened public image assists enormously with membership and fundraising</a:t>
            </a:r>
          </a:p>
          <a:p>
            <a:pPr>
              <a:spcBef>
                <a:spcPts val="0"/>
              </a:spcBef>
            </a:pPr>
            <a:r>
              <a:rPr lang="en-US" sz="2600" dirty="0" smtClean="0">
                <a:latin typeface="Times New Roman" panose="02020603050405020304" pitchFamily="18" charset="0"/>
                <a:cs typeface="Times New Roman" panose="02020603050405020304" pitchFamily="18" charset="0"/>
              </a:rPr>
              <a:t>Your Clubs need to include public image building in their plans</a:t>
            </a:r>
          </a:p>
          <a:p>
            <a:pPr>
              <a:spcBef>
                <a:spcPts val="0"/>
              </a:spcBef>
            </a:pPr>
            <a:r>
              <a:rPr lang="en-US" sz="2600" dirty="0" smtClean="0">
                <a:latin typeface="Times New Roman" panose="02020603050405020304" pitchFamily="18" charset="0"/>
                <a:cs typeface="Times New Roman" panose="02020603050405020304" pitchFamily="18" charset="0"/>
              </a:rPr>
              <a:t>Is one of your Clubs having a particularly interesting speaker? </a:t>
            </a:r>
            <a:r>
              <a:rPr lang="en-US" sz="2600" dirty="0">
                <a:latin typeface="Times New Roman" panose="02020603050405020304" pitchFamily="18" charset="0"/>
                <a:cs typeface="Times New Roman" panose="02020603050405020304" pitchFamily="18" charset="0"/>
              </a:rPr>
              <a:t>Is one of your Clubs working </a:t>
            </a:r>
            <a:r>
              <a:rPr lang="en-US" sz="2600" dirty="0" smtClean="0">
                <a:latin typeface="Times New Roman" panose="02020603050405020304" pitchFamily="18" charset="0"/>
                <a:cs typeface="Times New Roman" panose="02020603050405020304" pitchFamily="18" charset="0"/>
              </a:rPr>
              <a:t>on a particularly interesting project?  The Patch, the Connection, the Gazette and other community press are usually eager for stories to report</a:t>
            </a:r>
          </a:p>
        </p:txBody>
      </p:sp>
      <p:sp>
        <p:nvSpPr>
          <p:cNvPr id="4" name="TextBox 3"/>
          <p:cNvSpPr txBox="1"/>
          <p:nvPr/>
        </p:nvSpPr>
        <p:spPr>
          <a:xfrm>
            <a:off x="354597" y="298784"/>
            <a:ext cx="7782019" cy="646331"/>
          </a:xfrm>
          <a:prstGeom prst="rect">
            <a:avLst/>
          </a:prstGeom>
          <a:noFill/>
        </p:spPr>
        <p:txBody>
          <a:bodyPr wrap="square" rtlCol="0">
            <a:spAutoFit/>
          </a:bodyPr>
          <a:lstStyle/>
          <a:p>
            <a:pPr algn="ctr"/>
            <a:r>
              <a:rPr lang="en-US" sz="3600" dirty="0" smtClean="0">
                <a:solidFill>
                  <a:schemeClr val="bg1"/>
                </a:solidFill>
                <a:latin typeface="Times New Roman" panose="02020603050405020304" pitchFamily="18" charset="0"/>
                <a:cs typeface="Times New Roman" panose="02020603050405020304" pitchFamily="18" charset="0"/>
              </a:rPr>
              <a:t>Public Image</a:t>
            </a:r>
            <a:endParaRPr lang="en-US" sz="3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24571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283464" y="1394994"/>
            <a:ext cx="8705088" cy="4831753"/>
          </a:xfrm>
          <a:prstGeom prst="rect">
            <a:avLst/>
          </a:prstGeom>
        </p:spPr>
        <p:txBody>
          <a:bodyPr/>
          <a:lst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0"/>
              </a:spcBef>
            </a:pPr>
            <a:r>
              <a:rPr lang="en-US" sz="2600" dirty="0" smtClean="0">
                <a:latin typeface="Times New Roman" panose="02020603050405020304" pitchFamily="18" charset="0"/>
                <a:cs typeface="Times New Roman" panose="02020603050405020304" pitchFamily="18" charset="0"/>
              </a:rPr>
              <a:t>How you and your Area Membership/PI Chair (AMC) organize is largely up to you</a:t>
            </a:r>
          </a:p>
          <a:p>
            <a:pPr>
              <a:spcBef>
                <a:spcPts val="0"/>
              </a:spcBef>
            </a:pPr>
            <a:r>
              <a:rPr lang="en-US" sz="2600" dirty="0" smtClean="0">
                <a:latin typeface="Times New Roman" panose="02020603050405020304" pitchFamily="18" charset="0"/>
                <a:cs typeface="Times New Roman" panose="02020603050405020304" pitchFamily="18" charset="0"/>
              </a:rPr>
              <a:t>But the only responsibility of your AMC is membership and Public Image</a:t>
            </a:r>
          </a:p>
          <a:p>
            <a:pPr>
              <a:spcBef>
                <a:spcPts val="0"/>
              </a:spcBef>
            </a:pPr>
            <a:r>
              <a:rPr lang="en-US" sz="2600" dirty="0" smtClean="0">
                <a:latin typeface="Times New Roman" panose="02020603050405020304" pitchFamily="18" charset="0"/>
                <a:cs typeface="Times New Roman" panose="02020603050405020304" pitchFamily="18" charset="0"/>
              </a:rPr>
              <a:t>Perhaps you should delegate membership and PI issues to your AMC, but you need to remain involved</a:t>
            </a:r>
          </a:p>
          <a:p>
            <a:pPr>
              <a:spcBef>
                <a:spcPts val="0"/>
              </a:spcBef>
            </a:pPr>
            <a:r>
              <a:rPr lang="en-US" sz="2600" dirty="0" smtClean="0">
                <a:latin typeface="Times New Roman" panose="02020603050405020304" pitchFamily="18" charset="0"/>
                <a:cs typeface="Times New Roman" panose="02020603050405020304" pitchFamily="18" charset="0"/>
              </a:rPr>
              <a:t>Membership and PI are ultimately your responsibility</a:t>
            </a:r>
          </a:p>
          <a:p>
            <a:pPr>
              <a:spcBef>
                <a:spcPts val="0"/>
              </a:spcBef>
            </a:pPr>
            <a:r>
              <a:rPr lang="en-US" sz="2600" dirty="0" smtClean="0">
                <a:latin typeface="Times New Roman" panose="02020603050405020304" pitchFamily="18" charset="0"/>
                <a:cs typeface="Times New Roman" panose="02020603050405020304" pitchFamily="18" charset="0"/>
              </a:rPr>
              <a:t>Perhaps you can be the heavy hand when your AMC can’t/isn’t getting the job done</a:t>
            </a:r>
          </a:p>
          <a:p>
            <a:pPr>
              <a:spcBef>
                <a:spcPts val="0"/>
              </a:spcBef>
            </a:pPr>
            <a:endParaRPr lang="en-US" sz="2600" dirty="0" smtClean="0">
              <a:latin typeface="Times New Roman" panose="02020603050405020304" pitchFamily="18" charset="0"/>
              <a:cs typeface="Times New Roman" panose="02020603050405020304" pitchFamily="18" charset="0"/>
            </a:endParaRPr>
          </a:p>
        </p:txBody>
      </p:sp>
      <p:sp>
        <p:nvSpPr>
          <p:cNvPr id="4" name="TextBox 3"/>
          <p:cNvSpPr txBox="1"/>
          <p:nvPr/>
        </p:nvSpPr>
        <p:spPr>
          <a:xfrm>
            <a:off x="354597" y="121502"/>
            <a:ext cx="7782019" cy="1200329"/>
          </a:xfrm>
          <a:prstGeom prst="rect">
            <a:avLst/>
          </a:prstGeom>
          <a:noFill/>
        </p:spPr>
        <p:txBody>
          <a:bodyPr wrap="square" rtlCol="0">
            <a:spAutoFit/>
          </a:bodyPr>
          <a:lstStyle/>
          <a:p>
            <a:pPr algn="ctr"/>
            <a:r>
              <a:rPr lang="en-US" sz="3600" dirty="0" smtClean="0">
                <a:solidFill>
                  <a:schemeClr val="bg1"/>
                </a:solidFill>
                <a:latin typeface="Times New Roman" panose="02020603050405020304" pitchFamily="18" charset="0"/>
                <a:cs typeface="Times New Roman" panose="02020603050405020304" pitchFamily="18" charset="0"/>
              </a:rPr>
              <a:t>Relationship of You to Your Area Membership/PI Chair</a:t>
            </a:r>
            <a:endParaRPr lang="en-US" sz="3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09286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283464" y="1268245"/>
            <a:ext cx="8705088" cy="4831753"/>
          </a:xfrm>
          <a:prstGeom prst="rect">
            <a:avLst/>
          </a:prstGeom>
        </p:spPr>
        <p:txBody>
          <a:bodyPr/>
          <a:lst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514350" indent="-514350">
              <a:spcBef>
                <a:spcPts val="0"/>
              </a:spcBef>
              <a:buAutoNum type="arabicPeriod"/>
            </a:pPr>
            <a:endParaRPr lang="en-US" sz="2600" dirty="0" smtClean="0">
              <a:latin typeface="Times New Roman" panose="02020603050405020304" pitchFamily="18" charset="0"/>
              <a:cs typeface="Times New Roman" panose="02020603050405020304" pitchFamily="18" charset="0"/>
            </a:endParaRPr>
          </a:p>
          <a:p>
            <a:pPr marL="514350" indent="-514350">
              <a:spcBef>
                <a:spcPts val="0"/>
              </a:spcBef>
              <a:buAutoNum type="arabicPeriod"/>
            </a:pPr>
            <a:endParaRPr lang="en-US" sz="2600" dirty="0">
              <a:latin typeface="Times New Roman" panose="02020603050405020304" pitchFamily="18" charset="0"/>
              <a:cs typeface="Times New Roman" panose="02020603050405020304" pitchFamily="18" charset="0"/>
            </a:endParaRPr>
          </a:p>
          <a:p>
            <a:pPr marL="514350" indent="-514350">
              <a:spcBef>
                <a:spcPts val="0"/>
              </a:spcBef>
              <a:buAutoNum type="arabicPeriod"/>
            </a:pPr>
            <a:r>
              <a:rPr lang="en-US" sz="2600" dirty="0" smtClean="0">
                <a:latin typeface="Times New Roman" panose="02020603050405020304" pitchFamily="18" charset="0"/>
                <a:cs typeface="Times New Roman" panose="02020603050405020304" pitchFamily="18" charset="0"/>
              </a:rPr>
              <a:t>What innovative ideas should Clubs be trying to enhance membership?</a:t>
            </a:r>
          </a:p>
          <a:p>
            <a:pPr marL="0" indent="0">
              <a:spcBef>
                <a:spcPts val="0"/>
              </a:spcBef>
              <a:buNone/>
            </a:pPr>
            <a:r>
              <a:rPr lang="en-US" sz="2600" dirty="0" smtClean="0">
                <a:latin typeface="Times New Roman" panose="02020603050405020304" pitchFamily="18" charset="0"/>
                <a:cs typeface="Times New Roman" panose="02020603050405020304" pitchFamily="18" charset="0"/>
              </a:rPr>
              <a:t>  </a:t>
            </a:r>
          </a:p>
          <a:p>
            <a:pPr marL="514350" indent="-514350">
              <a:spcBef>
                <a:spcPts val="0"/>
              </a:spcBef>
              <a:buFont typeface="+mj-lt"/>
              <a:buAutoNum type="arabicPeriod" startAt="2"/>
            </a:pPr>
            <a:r>
              <a:rPr lang="en-US" sz="2600" dirty="0" smtClean="0">
                <a:latin typeface="Times New Roman" panose="02020603050405020304" pitchFamily="18" charset="0"/>
                <a:cs typeface="Times New Roman" panose="02020603050405020304" pitchFamily="18" charset="0"/>
              </a:rPr>
              <a:t>What should Clubs be doing to get the word about Rotary out?</a:t>
            </a:r>
            <a:endParaRPr lang="en-US" sz="26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354597" y="298784"/>
            <a:ext cx="7782019" cy="646331"/>
          </a:xfrm>
          <a:prstGeom prst="rect">
            <a:avLst/>
          </a:prstGeom>
          <a:noFill/>
        </p:spPr>
        <p:txBody>
          <a:bodyPr wrap="square" rtlCol="0">
            <a:spAutoFit/>
          </a:bodyPr>
          <a:lstStyle/>
          <a:p>
            <a:pPr algn="ctr"/>
            <a:r>
              <a:rPr lang="en-US" sz="3600" dirty="0" smtClean="0">
                <a:solidFill>
                  <a:schemeClr val="bg1"/>
                </a:solidFill>
                <a:latin typeface="Times New Roman" panose="02020603050405020304" pitchFamily="18" charset="0"/>
                <a:cs typeface="Times New Roman" panose="02020603050405020304" pitchFamily="18" charset="0"/>
              </a:rPr>
              <a:t>Let’s Talk</a:t>
            </a:r>
            <a:endParaRPr lang="en-US" sz="3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0429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0421" y="1255644"/>
            <a:ext cx="8478507" cy="3539430"/>
          </a:xfrm>
          <a:prstGeom prst="rect">
            <a:avLst/>
          </a:prstGeom>
        </p:spPr>
        <p:txBody>
          <a:bodyPr wrap="square">
            <a:spAutoFit/>
          </a:bodyPr>
          <a:lstStyle/>
          <a:p>
            <a:pPr marL="457200" indent="-45720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Good projects</a:t>
            </a:r>
          </a:p>
          <a:p>
            <a:pPr marL="457200" indent="-45720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Good meetings</a:t>
            </a:r>
          </a:p>
          <a:p>
            <a:pPr marL="457200" indent="-45720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Good fundraising</a:t>
            </a:r>
          </a:p>
          <a:p>
            <a:pPr marL="457200" indent="-45720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Good pretty much everything else</a:t>
            </a:r>
          </a:p>
          <a:p>
            <a:pPr marL="457200" indent="-45720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The District can’t do membership for a Club, but the District/RI can provide the resources Clubs need to be successful at membership</a:t>
            </a:r>
          </a:p>
          <a:p>
            <a:pPr marL="457200" indent="-45720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Clubs need to start planning NOW!</a:t>
            </a:r>
            <a:endParaRPr lang="en-US" sz="28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374429" y="286552"/>
            <a:ext cx="7782019" cy="646331"/>
          </a:xfrm>
          <a:prstGeom prst="rect">
            <a:avLst/>
          </a:prstGeom>
          <a:noFill/>
        </p:spPr>
        <p:txBody>
          <a:bodyPr wrap="square" rtlCol="0">
            <a:spAutoFit/>
          </a:bodyPr>
          <a:lstStyle/>
          <a:p>
            <a:r>
              <a:rPr lang="en-US" sz="3600" dirty="0" smtClean="0">
                <a:solidFill>
                  <a:schemeClr val="bg1"/>
                </a:solidFill>
                <a:latin typeface="Times New Roman" panose="02020603050405020304" pitchFamily="18" charset="0"/>
                <a:cs typeface="Times New Roman" panose="02020603050405020304" pitchFamily="18" charset="0"/>
              </a:rPr>
              <a:t>Good Membership Drives Good Clubs</a:t>
            </a:r>
            <a:endParaRPr lang="en-US" sz="3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50551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283464" y="1394994"/>
            <a:ext cx="8705088" cy="4831753"/>
          </a:xfrm>
          <a:prstGeom prst="rect">
            <a:avLst/>
          </a:prstGeom>
        </p:spPr>
        <p:txBody>
          <a:bodyPr/>
          <a:lst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ts val="0"/>
              </a:spcBef>
              <a:buNone/>
            </a:pPr>
            <a:r>
              <a:rPr lang="en-US" sz="2600" dirty="0" smtClean="0">
                <a:latin typeface="Times New Roman" panose="02020603050405020304" pitchFamily="18" charset="0"/>
                <a:cs typeface="Times New Roman" panose="02020603050405020304" pitchFamily="18" charset="0"/>
              </a:rPr>
              <a:t>Please feel free to contact me for anything:</a:t>
            </a:r>
          </a:p>
          <a:p>
            <a:pPr marL="0" indent="0">
              <a:spcBef>
                <a:spcPts val="0"/>
              </a:spcBef>
              <a:buNone/>
            </a:pPr>
            <a:endParaRPr lang="en-US" sz="2600" dirty="0">
              <a:latin typeface="Times New Roman" panose="02020603050405020304" pitchFamily="18" charset="0"/>
              <a:cs typeface="Times New Roman" panose="02020603050405020304" pitchFamily="18" charset="0"/>
            </a:endParaRPr>
          </a:p>
          <a:p>
            <a:pPr marL="0" indent="0">
              <a:spcBef>
                <a:spcPts val="0"/>
              </a:spcBef>
              <a:buNone/>
            </a:pPr>
            <a:r>
              <a:rPr lang="en-US" sz="2600" dirty="0" smtClean="0">
                <a:latin typeface="Times New Roman" panose="02020603050405020304" pitchFamily="18" charset="0"/>
                <a:cs typeface="Times New Roman" panose="02020603050405020304" pitchFamily="18" charset="0"/>
              </a:rPr>
              <a:t>				Dale Lazar</a:t>
            </a:r>
          </a:p>
          <a:p>
            <a:pPr marL="0" indent="0">
              <a:spcBef>
                <a:spcPts val="0"/>
              </a:spcBef>
              <a:buNone/>
            </a:pPr>
            <a:r>
              <a:rPr lang="en-US" sz="2600" dirty="0">
                <a:latin typeface="Times New Roman" panose="02020603050405020304" pitchFamily="18" charset="0"/>
                <a:cs typeface="Times New Roman" panose="02020603050405020304" pitchFamily="18" charset="0"/>
              </a:rPr>
              <a:t>	</a:t>
            </a:r>
            <a:r>
              <a:rPr lang="en-US" sz="2600" dirty="0" smtClean="0">
                <a:latin typeface="Times New Roman" panose="02020603050405020304" pitchFamily="18" charset="0"/>
                <a:cs typeface="Times New Roman" panose="02020603050405020304" pitchFamily="18" charset="0"/>
              </a:rPr>
              <a:t>			District Membership/PI Chair</a:t>
            </a:r>
          </a:p>
          <a:p>
            <a:pPr marL="0" indent="0">
              <a:spcBef>
                <a:spcPts val="0"/>
              </a:spcBef>
              <a:buNone/>
            </a:pPr>
            <a:r>
              <a:rPr lang="en-US" sz="2600" dirty="0">
                <a:latin typeface="Times New Roman" panose="02020603050405020304" pitchFamily="18" charset="0"/>
                <a:cs typeface="Times New Roman" panose="02020603050405020304" pitchFamily="18" charset="0"/>
              </a:rPr>
              <a:t>	</a:t>
            </a:r>
            <a:r>
              <a:rPr lang="en-US" sz="2600" dirty="0" smtClean="0">
                <a:latin typeface="Times New Roman" panose="02020603050405020304" pitchFamily="18" charset="0"/>
                <a:cs typeface="Times New Roman" panose="02020603050405020304" pitchFamily="18" charset="0"/>
              </a:rPr>
              <a:t>			703-773-4149</a:t>
            </a:r>
          </a:p>
          <a:p>
            <a:pPr marL="0" indent="0">
              <a:spcBef>
                <a:spcPts val="0"/>
              </a:spcBef>
              <a:buNone/>
            </a:pPr>
            <a:r>
              <a:rPr lang="en-US" sz="2600" dirty="0">
                <a:latin typeface="Times New Roman" panose="02020603050405020304" pitchFamily="18" charset="0"/>
                <a:cs typeface="Times New Roman" panose="02020603050405020304" pitchFamily="18" charset="0"/>
              </a:rPr>
              <a:t>	</a:t>
            </a:r>
            <a:r>
              <a:rPr lang="en-US" sz="2600" dirty="0" smtClean="0">
                <a:latin typeface="Times New Roman" panose="02020603050405020304" pitchFamily="18" charset="0"/>
                <a:cs typeface="Times New Roman" panose="02020603050405020304" pitchFamily="18" charset="0"/>
              </a:rPr>
              <a:t>			dale.lazar@dlapiper.com</a:t>
            </a:r>
            <a:endParaRPr lang="en-US" sz="26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354597" y="298784"/>
            <a:ext cx="7782019" cy="646331"/>
          </a:xfrm>
          <a:prstGeom prst="rect">
            <a:avLst/>
          </a:prstGeom>
          <a:noFill/>
        </p:spPr>
        <p:txBody>
          <a:bodyPr wrap="square" rtlCol="0">
            <a:spAutoFit/>
          </a:bodyPr>
          <a:lstStyle/>
          <a:p>
            <a:pPr algn="ctr"/>
            <a:r>
              <a:rPr lang="en-US" sz="3600" dirty="0" smtClean="0">
                <a:solidFill>
                  <a:schemeClr val="bg1"/>
                </a:solidFill>
                <a:latin typeface="Times New Roman" panose="02020603050405020304" pitchFamily="18" charset="0"/>
                <a:cs typeface="Times New Roman" panose="02020603050405020304" pitchFamily="18" charset="0"/>
              </a:rPr>
              <a:t>Thank You!</a:t>
            </a:r>
            <a:endParaRPr lang="en-US" sz="3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4024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2017" y="1244013"/>
            <a:ext cx="8772808" cy="4524315"/>
          </a:xfrm>
          <a:prstGeom prst="rect">
            <a:avLst/>
          </a:prstGeom>
        </p:spPr>
        <p:txBody>
          <a:bodyPr wrap="square">
            <a:spAutoFit/>
          </a:bodyPr>
          <a:lstStyle/>
          <a:p>
            <a:pPr marL="457200" indent="-45720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Club Presidents can’t do membership alone – President needs help</a:t>
            </a:r>
          </a:p>
          <a:p>
            <a:pPr marL="457200" indent="-45720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Membership/PI (including retention) is the perfect area to offload onto someone else</a:t>
            </a:r>
          </a:p>
          <a:p>
            <a:pPr marL="457200" indent="-45720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Membership/PI can be one chair or separate chairs</a:t>
            </a:r>
          </a:p>
          <a:p>
            <a:pPr marL="457200" indent="-45720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If your clubs have had the same membership chair for the past several years and your clubs haven’t been growing at a steady +2 net (or so) pace, then its time to suggest giving another member a chance to be successful as Membership/PI chair</a:t>
            </a:r>
          </a:p>
          <a:p>
            <a:pPr marL="457200" indent="-45720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Let your Clubs know that you, your Area Membership/PI Chair, DGE Jonathan, District Membership Chair Elect (DMCE) Ralph Menzel and I stand ready to help.</a:t>
            </a:r>
          </a:p>
          <a:p>
            <a:pPr marL="457200" indent="-4572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374429" y="43684"/>
            <a:ext cx="8244470" cy="1200329"/>
          </a:xfrm>
          <a:prstGeom prst="rect">
            <a:avLst/>
          </a:prstGeom>
          <a:noFill/>
        </p:spPr>
        <p:txBody>
          <a:bodyPr wrap="square" rtlCol="0">
            <a:spAutoFit/>
          </a:bodyPr>
          <a:lstStyle/>
          <a:p>
            <a:pPr algn="ctr"/>
            <a:r>
              <a:rPr lang="en-US" sz="3600" dirty="0" smtClean="0">
                <a:solidFill>
                  <a:schemeClr val="bg1"/>
                </a:solidFill>
                <a:latin typeface="Times New Roman" panose="02020603050405020304" pitchFamily="18" charset="0"/>
                <a:cs typeface="Times New Roman" panose="02020603050405020304" pitchFamily="18" charset="0"/>
              </a:rPr>
              <a:t>Select Membership/PI Chair(s): </a:t>
            </a:r>
          </a:p>
          <a:p>
            <a:pPr algn="ctr"/>
            <a:r>
              <a:rPr lang="en-US" sz="3600" dirty="0" smtClean="0">
                <a:solidFill>
                  <a:schemeClr val="bg1"/>
                </a:solidFill>
                <a:latin typeface="Times New Roman" panose="02020603050405020304" pitchFamily="18" charset="0"/>
                <a:cs typeface="Times New Roman" panose="02020603050405020304" pitchFamily="18" charset="0"/>
              </a:rPr>
              <a:t>April 30, 2018</a:t>
            </a:r>
            <a:endParaRPr lang="en-US" sz="3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2018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7435" y="1346719"/>
            <a:ext cx="8725395" cy="4355038"/>
          </a:xfrm>
          <a:prstGeom prst="rect">
            <a:avLst/>
          </a:prstGeom>
        </p:spPr>
        <p:txBody>
          <a:bodyPr wrap="square">
            <a:spAutoFit/>
          </a:bodyPr>
          <a:lstStyle/>
          <a:p>
            <a:pPr marL="457200" indent="-457200">
              <a:buFont typeface="Arial" panose="020B0604020202020204" pitchFamily="34" charset="0"/>
              <a:buChar char="•"/>
            </a:pPr>
            <a:r>
              <a:rPr lang="en-US" sz="2300" dirty="0" smtClean="0">
                <a:latin typeface="Times New Roman" panose="02020603050405020304" pitchFamily="18" charset="0"/>
                <a:cs typeface="Times New Roman" panose="02020603050405020304" pitchFamily="18" charset="0"/>
              </a:rPr>
              <a:t>In all but the smallest clubs, a Membership/PI Chair can’t do it alone</a:t>
            </a:r>
          </a:p>
          <a:p>
            <a:pPr marL="457200" indent="-457200">
              <a:buFont typeface="Arial" panose="020B0604020202020204" pitchFamily="34" charset="0"/>
              <a:buChar char="•"/>
            </a:pPr>
            <a:r>
              <a:rPr lang="en-US" sz="2300" dirty="0" smtClean="0">
                <a:latin typeface="Times New Roman" panose="02020603050405020304" pitchFamily="18" charset="0"/>
                <a:cs typeface="Times New Roman" panose="02020603050405020304" pitchFamily="18" charset="0"/>
              </a:rPr>
              <a:t>Work with the PE and Membership Chair to line up a committee</a:t>
            </a:r>
          </a:p>
          <a:p>
            <a:pPr marL="457200" indent="-457200">
              <a:buFont typeface="Arial" panose="020B0604020202020204" pitchFamily="34" charset="0"/>
              <a:buChar char="•"/>
            </a:pPr>
            <a:r>
              <a:rPr lang="en-US" sz="2300" dirty="0" smtClean="0">
                <a:latin typeface="Times New Roman" panose="02020603050405020304" pitchFamily="18" charset="0"/>
                <a:cs typeface="Times New Roman" panose="02020603050405020304" pitchFamily="18" charset="0"/>
              </a:rPr>
              <a:t>Everything your Clubs do should have a membership/PI angle.</a:t>
            </a:r>
          </a:p>
          <a:p>
            <a:pPr marL="457200" indent="-457200">
              <a:buFont typeface="Arial" panose="020B0604020202020204" pitchFamily="34" charset="0"/>
              <a:buChar char="•"/>
            </a:pPr>
            <a:r>
              <a:rPr lang="en-US" sz="2300" dirty="0" smtClean="0">
                <a:latin typeface="Times New Roman" panose="02020603050405020304" pitchFamily="18" charset="0"/>
                <a:cs typeface="Times New Roman" panose="02020603050405020304" pitchFamily="18" charset="0"/>
              </a:rPr>
              <a:t>Suggest that the programming chair and project chair in your Clubs be on the membership/PI committee</a:t>
            </a:r>
          </a:p>
          <a:p>
            <a:pPr marL="457200" indent="-457200">
              <a:buFont typeface="Arial" panose="020B0604020202020204" pitchFamily="34" charset="0"/>
              <a:buChar char="•"/>
            </a:pPr>
            <a:r>
              <a:rPr lang="en-US" sz="2300" dirty="0" smtClean="0">
                <a:latin typeface="Times New Roman" panose="02020603050405020304" pitchFamily="18" charset="0"/>
                <a:cs typeface="Times New Roman" panose="02020603050405020304" pitchFamily="18" charset="0"/>
              </a:rPr>
              <a:t>Is one of your Clubs having a particularly interesting speaker or doing a particularly interesting project?  Suggest that the Club let the community know and invite the community to attend/participate.  Then have your Club work the membership angle.</a:t>
            </a:r>
          </a:p>
          <a:p>
            <a:pPr marL="457200" indent="-457200">
              <a:buFont typeface="Arial" panose="020B0604020202020204" pitchFamily="34" charset="0"/>
              <a:buChar char="•"/>
            </a:pPr>
            <a:r>
              <a:rPr lang="en-US" sz="2300" dirty="0" smtClean="0">
                <a:latin typeface="Times New Roman" panose="02020603050405020304" pitchFamily="18" charset="0"/>
                <a:cs typeface="Times New Roman" panose="02020603050405020304" pitchFamily="18" charset="0"/>
              </a:rPr>
              <a:t>Let </a:t>
            </a:r>
            <a:r>
              <a:rPr lang="en-US" sz="2300" dirty="0">
                <a:latin typeface="Times New Roman" panose="02020603050405020304" pitchFamily="18" charset="0"/>
                <a:cs typeface="Times New Roman" panose="02020603050405020304" pitchFamily="18" charset="0"/>
              </a:rPr>
              <a:t>your Clubs know that </a:t>
            </a:r>
            <a:r>
              <a:rPr lang="en-US" sz="2300" dirty="0" smtClean="0">
                <a:latin typeface="Times New Roman" panose="02020603050405020304" pitchFamily="18" charset="0"/>
                <a:cs typeface="Times New Roman" panose="02020603050405020304" pitchFamily="18" charset="0"/>
              </a:rPr>
              <a:t>you, </a:t>
            </a:r>
            <a:r>
              <a:rPr lang="en-US" sz="2300" dirty="0">
                <a:latin typeface="Times New Roman" panose="02020603050405020304" pitchFamily="18" charset="0"/>
                <a:cs typeface="Times New Roman" panose="02020603050405020304" pitchFamily="18" charset="0"/>
              </a:rPr>
              <a:t>your </a:t>
            </a:r>
            <a:r>
              <a:rPr lang="en-US" sz="2300" dirty="0" smtClean="0">
                <a:latin typeface="Times New Roman" panose="02020603050405020304" pitchFamily="18" charset="0"/>
                <a:cs typeface="Times New Roman" panose="02020603050405020304" pitchFamily="18" charset="0"/>
              </a:rPr>
              <a:t>Area Membership/PI Chair, DGE Jonathan, DMCE Ralph and I stand ready to help</a:t>
            </a:r>
          </a:p>
          <a:p>
            <a:pPr marL="457200" indent="-457200">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p:txBody>
      </p:sp>
      <p:sp>
        <p:nvSpPr>
          <p:cNvPr id="6" name="TextBox 5"/>
          <p:cNvSpPr txBox="1"/>
          <p:nvPr/>
        </p:nvSpPr>
        <p:spPr>
          <a:xfrm>
            <a:off x="217437" y="146390"/>
            <a:ext cx="7782019" cy="1200329"/>
          </a:xfrm>
          <a:prstGeom prst="rect">
            <a:avLst/>
          </a:prstGeom>
          <a:noFill/>
        </p:spPr>
        <p:txBody>
          <a:bodyPr wrap="square" rtlCol="0">
            <a:spAutoFit/>
          </a:bodyPr>
          <a:lstStyle/>
          <a:p>
            <a:pPr algn="ctr"/>
            <a:r>
              <a:rPr lang="en-US" sz="3600" dirty="0" smtClean="0">
                <a:solidFill>
                  <a:schemeClr val="bg1"/>
                </a:solidFill>
                <a:latin typeface="Times New Roman" panose="02020603050405020304" pitchFamily="18" charset="0"/>
                <a:cs typeface="Times New Roman" panose="02020603050405020304" pitchFamily="18" charset="0"/>
              </a:rPr>
              <a:t>Select a Membership/PI Committee: May 31, 2018</a:t>
            </a:r>
            <a:endParaRPr lang="en-US" sz="3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3453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283464" y="1394994"/>
            <a:ext cx="8705088" cy="4831753"/>
          </a:xfrm>
          <a:prstGeom prst="rect">
            <a:avLst/>
          </a:prstGeom>
        </p:spPr>
        <p:txBody>
          <a:bodyPr/>
          <a:lst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0"/>
              </a:spcBef>
            </a:pPr>
            <a:r>
              <a:rPr lang="en-US" sz="2600" dirty="0" smtClean="0">
                <a:latin typeface="Times New Roman" panose="02020603050405020304" pitchFamily="18" charset="0"/>
                <a:cs typeface="Times New Roman" panose="02020603050405020304" pitchFamily="18" charset="0"/>
              </a:rPr>
              <a:t>Your Clubs must have a membership/PI plan that takes retention into account – a 15% attrition/year is unavoidable even with an intentional strategy to maximize retention</a:t>
            </a:r>
          </a:p>
          <a:p>
            <a:pPr>
              <a:spcBef>
                <a:spcPts val="0"/>
              </a:spcBef>
            </a:pPr>
            <a:r>
              <a:rPr lang="en-US" sz="2600" dirty="0" smtClean="0">
                <a:latin typeface="Times New Roman" panose="02020603050405020304" pitchFamily="18" charset="0"/>
                <a:cs typeface="Times New Roman" panose="02020603050405020304" pitchFamily="18" charset="0"/>
              </a:rPr>
              <a:t>Membership/PI must be a conscious effort for your Clubs</a:t>
            </a:r>
          </a:p>
          <a:p>
            <a:pPr>
              <a:spcBef>
                <a:spcPts val="0"/>
              </a:spcBef>
            </a:pPr>
            <a:r>
              <a:rPr lang="en-US" sz="2600" dirty="0" smtClean="0">
                <a:latin typeface="Times New Roman" panose="02020603050405020304" pitchFamily="18" charset="0"/>
                <a:cs typeface="Times New Roman" panose="02020603050405020304" pitchFamily="18" charset="0"/>
              </a:rPr>
              <a:t>Your Clubs will be able to measure their membership/PI success against their plans</a:t>
            </a:r>
          </a:p>
          <a:p>
            <a:pPr>
              <a:spcBef>
                <a:spcPts val="0"/>
              </a:spcBef>
            </a:pPr>
            <a:r>
              <a:rPr lang="en-US" sz="2600" dirty="0" smtClean="0">
                <a:latin typeface="Times New Roman" panose="02020603050405020304" pitchFamily="18" charset="0"/>
                <a:cs typeface="Times New Roman" panose="02020603050405020304" pitchFamily="18" charset="0"/>
              </a:rPr>
              <a:t>One size does not fit all – Your Clubs’ plans must be right for them.  </a:t>
            </a:r>
            <a:r>
              <a:rPr lang="en-US" sz="2600" b="1" dirty="0" smtClean="0">
                <a:latin typeface="Times New Roman" panose="02020603050405020304" pitchFamily="18" charset="0"/>
                <a:cs typeface="Times New Roman" panose="02020603050405020304" pitchFamily="18" charset="0"/>
              </a:rPr>
              <a:t>BUT THEY NEED A PLAN!</a:t>
            </a:r>
          </a:p>
          <a:p>
            <a:pPr>
              <a:spcBef>
                <a:spcPts val="0"/>
              </a:spcBef>
            </a:pPr>
            <a:r>
              <a:rPr lang="en-US" sz="2600" dirty="0" smtClean="0">
                <a:latin typeface="Times New Roman" panose="02020603050405020304" pitchFamily="18" charset="0"/>
                <a:cs typeface="Times New Roman" panose="02020603050405020304" pitchFamily="18" charset="0"/>
              </a:rPr>
              <a:t>Harry Henderson has a great presentation on membership/PI plans, and he is EAGER to share it with the membership committee of your Clubs.</a:t>
            </a:r>
            <a:endParaRPr lang="en-US" sz="26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354597" y="298784"/>
            <a:ext cx="8400104" cy="646331"/>
          </a:xfrm>
          <a:prstGeom prst="rect">
            <a:avLst/>
          </a:prstGeom>
          <a:noFill/>
        </p:spPr>
        <p:txBody>
          <a:bodyPr wrap="square" rtlCol="0">
            <a:spAutoFit/>
          </a:bodyPr>
          <a:lstStyle/>
          <a:p>
            <a:r>
              <a:rPr lang="en-US" sz="3600" dirty="0" smtClean="0">
                <a:solidFill>
                  <a:schemeClr val="bg1"/>
                </a:solidFill>
                <a:latin typeface="Times New Roman" panose="02020603050405020304" pitchFamily="18" charset="0"/>
                <a:cs typeface="Times New Roman" panose="02020603050405020304" pitchFamily="18" charset="0"/>
              </a:rPr>
              <a:t>Adopt a Membership/PI Plan: June 30, 2018</a:t>
            </a:r>
            <a:endParaRPr lang="en-US" sz="3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6635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283464" y="1394994"/>
            <a:ext cx="8705088" cy="4831753"/>
          </a:xfrm>
          <a:prstGeom prst="rect">
            <a:avLst/>
          </a:prstGeom>
        </p:spPr>
        <p:txBody>
          <a:bodyPr/>
          <a:lst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0"/>
              </a:spcBef>
            </a:pPr>
            <a:r>
              <a:rPr lang="en-US" sz="2800" dirty="0" smtClean="0">
                <a:latin typeface="Times New Roman" panose="02020603050405020304" pitchFamily="18" charset="0"/>
                <a:cs typeface="Times New Roman" panose="02020603050405020304" pitchFamily="18" charset="0"/>
              </a:rPr>
              <a:t>Offer to sit down with the Membership/PI Chairs and/or committees of your Clubs to develop a plan.  Harry Henderson, DGE Glenn and I are happy to help also.</a:t>
            </a:r>
          </a:p>
          <a:p>
            <a:pPr>
              <a:spcBef>
                <a:spcPts val="0"/>
              </a:spcBef>
            </a:pPr>
            <a:r>
              <a:rPr lang="en-US" sz="2800" dirty="0" smtClean="0">
                <a:latin typeface="Times New Roman" panose="02020603050405020304" pitchFamily="18" charset="0"/>
                <a:cs typeface="Times New Roman" panose="02020603050405020304" pitchFamily="18" charset="0"/>
              </a:rPr>
              <a:t>The plan can be as sophisticated as Harry proposes, targeting key community members such as school principals, PTA presidents, police chief, fire chief, chamber of commerce president (and how to compel these people to say yes to Rotary membership)</a:t>
            </a:r>
          </a:p>
          <a:p>
            <a:pPr>
              <a:spcBef>
                <a:spcPts val="0"/>
              </a:spcBef>
            </a:pPr>
            <a:endParaRPr lang="en-US" sz="28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354597" y="298784"/>
            <a:ext cx="8400104" cy="646331"/>
          </a:xfrm>
          <a:prstGeom prst="rect">
            <a:avLst/>
          </a:prstGeom>
          <a:noFill/>
        </p:spPr>
        <p:txBody>
          <a:bodyPr wrap="square" rtlCol="0">
            <a:spAutoFit/>
          </a:bodyPr>
          <a:lstStyle/>
          <a:p>
            <a:r>
              <a:rPr lang="en-US" sz="3600" dirty="0" smtClean="0">
                <a:solidFill>
                  <a:schemeClr val="bg1"/>
                </a:solidFill>
                <a:latin typeface="Times New Roman" panose="02020603050405020304" pitchFamily="18" charset="0"/>
                <a:cs typeface="Times New Roman" panose="02020603050405020304" pitchFamily="18" charset="0"/>
              </a:rPr>
              <a:t>Adopt a Membership/PI Plan: June 30, 2018</a:t>
            </a:r>
            <a:endParaRPr lang="en-US" sz="3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8434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283464" y="1394994"/>
            <a:ext cx="8705088" cy="4831753"/>
          </a:xfrm>
          <a:prstGeom prst="rect">
            <a:avLst/>
          </a:prstGeom>
        </p:spPr>
        <p:txBody>
          <a:bodyPr/>
          <a:lst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0"/>
              </a:spcBef>
            </a:pPr>
            <a:r>
              <a:rPr lang="en-US" sz="2600" dirty="0" smtClean="0">
                <a:latin typeface="Times New Roman" panose="02020603050405020304" pitchFamily="18" charset="0"/>
                <a:cs typeface="Times New Roman" panose="02020603050405020304" pitchFamily="18" charset="0"/>
              </a:rPr>
              <a:t>Or the plan can be as simple as adding one or two new membership activities to the Club calendar to see whether it enhances membership </a:t>
            </a:r>
          </a:p>
          <a:p>
            <a:pPr>
              <a:spcBef>
                <a:spcPts val="0"/>
              </a:spcBef>
            </a:pPr>
            <a:r>
              <a:rPr lang="en-US" sz="2600" dirty="0" smtClean="0">
                <a:latin typeface="Times New Roman" panose="02020603050405020304" pitchFamily="18" charset="0"/>
                <a:cs typeface="Times New Roman" panose="02020603050405020304" pitchFamily="18" charset="0"/>
              </a:rPr>
              <a:t>If the Club has been growing over the past 4 or 5 years at a steady +2 net, then the plan can be to stay the course.  But if this is not the case, then the Club needs to up its membership game.</a:t>
            </a:r>
          </a:p>
          <a:p>
            <a:pPr marL="365760" indent="-365760">
              <a:spcBef>
                <a:spcPts val="0"/>
              </a:spcBef>
            </a:pPr>
            <a:r>
              <a:rPr lang="en-US" sz="2600" dirty="0" smtClean="0">
                <a:latin typeface="Times New Roman" panose="02020603050405020304" pitchFamily="18" charset="0"/>
                <a:cs typeface="Times New Roman" panose="02020603050405020304" pitchFamily="18" charset="0"/>
              </a:rPr>
              <a:t>Collect the plans for your Clubs and forward to me.</a:t>
            </a:r>
            <a:endParaRPr lang="en-US" sz="2600" dirty="0">
              <a:latin typeface="Times New Roman" panose="02020603050405020304" pitchFamily="18" charset="0"/>
              <a:cs typeface="Times New Roman" panose="02020603050405020304" pitchFamily="18" charset="0"/>
            </a:endParaRPr>
          </a:p>
          <a:p>
            <a:pPr marL="457200" indent="-457200"/>
            <a:r>
              <a:rPr lang="en-US" sz="2400" dirty="0">
                <a:latin typeface="Times New Roman" panose="02020603050405020304" pitchFamily="18" charset="0"/>
                <a:cs typeface="Times New Roman" panose="02020603050405020304" pitchFamily="18" charset="0"/>
              </a:rPr>
              <a:t>Let your Clubs know that you</a:t>
            </a:r>
            <a:r>
              <a:rPr lang="en-US" sz="28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your </a:t>
            </a:r>
            <a:r>
              <a:rPr lang="en-US" sz="2400" dirty="0" smtClean="0">
                <a:latin typeface="Times New Roman" panose="02020603050405020304" pitchFamily="18" charset="0"/>
                <a:cs typeface="Times New Roman" panose="02020603050405020304" pitchFamily="18" charset="0"/>
              </a:rPr>
              <a:t>Area Membership/PI Chair, DGE Jonathan, DMCE Ralph and I stand </a:t>
            </a:r>
            <a:r>
              <a:rPr lang="en-US" sz="2400" dirty="0">
                <a:latin typeface="Times New Roman" panose="02020603050405020304" pitchFamily="18" charset="0"/>
                <a:cs typeface="Times New Roman" panose="02020603050405020304" pitchFamily="18" charset="0"/>
              </a:rPr>
              <a:t>ready to </a:t>
            </a:r>
            <a:r>
              <a:rPr lang="en-US" sz="2400" dirty="0" smtClean="0">
                <a:latin typeface="Times New Roman" panose="02020603050405020304" pitchFamily="18" charset="0"/>
                <a:cs typeface="Times New Roman" panose="02020603050405020304" pitchFamily="18" charset="0"/>
              </a:rPr>
              <a:t>help</a:t>
            </a:r>
          </a:p>
          <a:p>
            <a:pPr>
              <a:spcBef>
                <a:spcPts val="0"/>
              </a:spcBef>
            </a:pPr>
            <a:endParaRPr lang="en-US" sz="26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354597" y="298784"/>
            <a:ext cx="8400104" cy="646331"/>
          </a:xfrm>
          <a:prstGeom prst="rect">
            <a:avLst/>
          </a:prstGeom>
          <a:noFill/>
        </p:spPr>
        <p:txBody>
          <a:bodyPr wrap="square" rtlCol="0">
            <a:spAutoFit/>
          </a:bodyPr>
          <a:lstStyle/>
          <a:p>
            <a:r>
              <a:rPr lang="en-US" sz="3600" dirty="0" smtClean="0">
                <a:solidFill>
                  <a:schemeClr val="bg1"/>
                </a:solidFill>
                <a:latin typeface="Times New Roman" panose="02020603050405020304" pitchFamily="18" charset="0"/>
                <a:cs typeface="Times New Roman" panose="02020603050405020304" pitchFamily="18" charset="0"/>
              </a:rPr>
              <a:t>Adopt a Membership/PI Plan: June 30, 2018</a:t>
            </a:r>
            <a:endParaRPr lang="en-US" sz="3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2086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283464" y="1394994"/>
            <a:ext cx="8705088" cy="4831753"/>
          </a:xfrm>
          <a:prstGeom prst="rect">
            <a:avLst/>
          </a:prstGeom>
        </p:spPr>
        <p:txBody>
          <a:bodyPr/>
          <a:lst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514350" indent="-514350">
              <a:spcBef>
                <a:spcPts val="0"/>
              </a:spcBef>
              <a:buFont typeface="+mj-lt"/>
              <a:buAutoNum type="arabicPeriod"/>
            </a:pPr>
            <a:r>
              <a:rPr lang="en-US" sz="2600" dirty="0" smtClean="0">
                <a:latin typeface="Times New Roman" panose="02020603050405020304" pitchFamily="18" charset="0"/>
                <a:cs typeface="Times New Roman" panose="02020603050405020304" pitchFamily="18" charset="0"/>
              </a:rPr>
              <a:t>Use a “who do you know” survey to be filled out by members.</a:t>
            </a:r>
          </a:p>
          <a:p>
            <a:pPr marL="514350" indent="-514350">
              <a:spcBef>
                <a:spcPts val="0"/>
              </a:spcBef>
              <a:buFont typeface="+mj-lt"/>
              <a:buAutoNum type="arabicPeriod"/>
            </a:pPr>
            <a:r>
              <a:rPr lang="en-US" sz="2600" dirty="0" smtClean="0">
                <a:latin typeface="Times New Roman" panose="02020603050405020304" pitchFamily="18" charset="0"/>
                <a:cs typeface="Times New Roman" panose="02020603050405020304" pitchFamily="18" charset="0"/>
              </a:rPr>
              <a:t>President </a:t>
            </a:r>
            <a:r>
              <a:rPr lang="en-US" sz="2600" u="sng" dirty="0" smtClean="0">
                <a:latin typeface="Times New Roman" panose="02020603050405020304" pitchFamily="18" charset="0"/>
                <a:cs typeface="Times New Roman" panose="02020603050405020304" pitchFamily="18" charset="0"/>
              </a:rPr>
              <a:t>personally</a:t>
            </a:r>
            <a:r>
              <a:rPr lang="en-US" sz="2600" dirty="0" smtClean="0">
                <a:latin typeface="Times New Roman" panose="02020603050405020304" pitchFamily="18" charset="0"/>
                <a:cs typeface="Times New Roman" panose="02020603050405020304" pitchFamily="18" charset="0"/>
              </a:rPr>
              <a:t> asks each member to bring in a recruit</a:t>
            </a:r>
          </a:p>
          <a:p>
            <a:pPr marL="514350" indent="-514350">
              <a:spcBef>
                <a:spcPts val="0"/>
              </a:spcBef>
              <a:buFont typeface="+mj-lt"/>
              <a:buAutoNum type="arabicPeriod"/>
            </a:pPr>
            <a:r>
              <a:rPr lang="en-US" sz="2600" dirty="0" smtClean="0">
                <a:latin typeface="Times New Roman" panose="02020603050405020304" pitchFamily="18" charset="0"/>
                <a:cs typeface="Times New Roman" panose="02020603050405020304" pitchFamily="18" charset="0"/>
              </a:rPr>
              <a:t>Invite local business leaders as speakers – and then recruit</a:t>
            </a:r>
          </a:p>
          <a:p>
            <a:pPr marL="514350" indent="-514350">
              <a:spcBef>
                <a:spcPts val="0"/>
              </a:spcBef>
              <a:buFont typeface="+mj-lt"/>
              <a:buAutoNum type="arabicPeriod"/>
            </a:pPr>
            <a:r>
              <a:rPr lang="en-US" sz="2600" dirty="0" smtClean="0">
                <a:latin typeface="Times New Roman" panose="02020603050405020304" pitchFamily="18" charset="0"/>
                <a:cs typeface="Times New Roman" panose="02020603050405020304" pitchFamily="18" charset="0"/>
              </a:rPr>
              <a:t>Who in the community would be a good member? Chair of Chamber of Commerce, High School Principal, President of PTA, Police Chief, Fire Chief,…? Then think about what Rotary can do for each that would make it hard to say no to membership.</a:t>
            </a:r>
          </a:p>
          <a:p>
            <a:pPr marL="514350" indent="-514350">
              <a:spcBef>
                <a:spcPts val="0"/>
              </a:spcBef>
              <a:buFont typeface="+mj-lt"/>
              <a:buAutoNum type="arabicPeriod"/>
            </a:pPr>
            <a:r>
              <a:rPr lang="en-US" sz="2600" dirty="0" smtClean="0">
                <a:latin typeface="Times New Roman" panose="02020603050405020304" pitchFamily="18" charset="0"/>
                <a:cs typeface="Times New Roman" panose="02020603050405020304" pitchFamily="18" charset="0"/>
              </a:rPr>
              <a:t>Target companies in the area and identify appropriate leaders in those companies</a:t>
            </a:r>
            <a:endParaRPr lang="en-US" sz="26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354597" y="298784"/>
            <a:ext cx="8400104" cy="646331"/>
          </a:xfrm>
          <a:prstGeom prst="rect">
            <a:avLst/>
          </a:prstGeom>
          <a:noFill/>
        </p:spPr>
        <p:txBody>
          <a:bodyPr wrap="square" rtlCol="0">
            <a:spAutoFit/>
          </a:bodyPr>
          <a:lstStyle/>
          <a:p>
            <a:r>
              <a:rPr lang="en-US" sz="3600" dirty="0" smtClean="0">
                <a:solidFill>
                  <a:schemeClr val="bg1"/>
                </a:solidFill>
                <a:latin typeface="Times New Roman" panose="02020603050405020304" pitchFamily="18" charset="0"/>
                <a:cs typeface="Times New Roman" panose="02020603050405020304" pitchFamily="18" charset="0"/>
              </a:rPr>
              <a:t>Suggestions for a Membership/PI Plan</a:t>
            </a:r>
            <a:endParaRPr lang="en-US" sz="3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4718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283464" y="1394994"/>
            <a:ext cx="8705088" cy="4831753"/>
          </a:xfrm>
          <a:prstGeom prst="rect">
            <a:avLst/>
          </a:prstGeom>
        </p:spPr>
        <p:txBody>
          <a:bodyPr/>
          <a:lst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514350" indent="-514350">
              <a:spcBef>
                <a:spcPts val="0"/>
              </a:spcBef>
              <a:buFont typeface="+mj-lt"/>
              <a:buAutoNum type="arabicPeriod" startAt="6"/>
            </a:pPr>
            <a:r>
              <a:rPr lang="en-US" sz="2600" dirty="0" smtClean="0">
                <a:latin typeface="Times New Roman" panose="02020603050405020304" pitchFamily="18" charset="0"/>
                <a:cs typeface="Times New Roman" panose="02020603050405020304" pitchFamily="18" charset="0"/>
              </a:rPr>
              <a:t>Target those who participate in Rotary events</a:t>
            </a:r>
          </a:p>
          <a:p>
            <a:pPr marL="514350" indent="-514350">
              <a:spcBef>
                <a:spcPts val="0"/>
              </a:spcBef>
              <a:buFont typeface="+mj-lt"/>
              <a:buAutoNum type="arabicPeriod" startAt="6"/>
            </a:pPr>
            <a:r>
              <a:rPr lang="en-US" sz="2600" dirty="0" smtClean="0">
                <a:latin typeface="Times New Roman" panose="02020603050405020304" pitchFamily="18" charset="0"/>
                <a:cs typeface="Times New Roman" panose="02020603050405020304" pitchFamily="18" charset="0"/>
              </a:rPr>
              <a:t>Target leaders in organizations you fund</a:t>
            </a:r>
          </a:p>
          <a:p>
            <a:pPr marL="514350" indent="-514350">
              <a:spcBef>
                <a:spcPts val="0"/>
              </a:spcBef>
              <a:buFont typeface="+mj-lt"/>
              <a:buAutoNum type="arabicPeriod" startAt="6"/>
            </a:pPr>
            <a:r>
              <a:rPr lang="en-US" sz="2600" dirty="0" smtClean="0">
                <a:latin typeface="Times New Roman" panose="02020603050405020304" pitchFamily="18" charset="0"/>
                <a:cs typeface="Times New Roman" panose="02020603050405020304" pitchFamily="18" charset="0"/>
              </a:rPr>
              <a:t>Consider a community social hour</a:t>
            </a:r>
            <a:endParaRPr lang="en-US" sz="26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354597" y="298784"/>
            <a:ext cx="8400104" cy="646331"/>
          </a:xfrm>
          <a:prstGeom prst="rect">
            <a:avLst/>
          </a:prstGeom>
          <a:noFill/>
        </p:spPr>
        <p:txBody>
          <a:bodyPr wrap="square" rtlCol="0">
            <a:spAutoFit/>
          </a:bodyPr>
          <a:lstStyle/>
          <a:p>
            <a:r>
              <a:rPr lang="en-US" sz="3600" dirty="0" smtClean="0">
                <a:solidFill>
                  <a:schemeClr val="bg1"/>
                </a:solidFill>
                <a:latin typeface="Times New Roman" panose="02020603050405020304" pitchFamily="18" charset="0"/>
                <a:cs typeface="Times New Roman" panose="02020603050405020304" pitchFamily="18" charset="0"/>
              </a:rPr>
              <a:t>Suggestions for a Membership/PI Plan</a:t>
            </a:r>
            <a:endParaRPr lang="en-US" sz="3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2051896"/>
      </p:ext>
    </p:extLst>
  </p:cSld>
  <p:clrMapOvr>
    <a:masterClrMapping/>
  </p:clrMapOvr>
</p:sld>
</file>

<file path=ppt/theme/theme1.xml><?xml version="1.0" encoding="utf-8"?>
<a:theme xmlns:a="http://schemas.openxmlformats.org/drawingml/2006/main" name="LeadDev-Master_2013-NE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anchor="t"/>
      <a:lstStyle>
        <a:defPPr algn="r">
          <a:defRPr sz="1600" b="1" i="0" dirty="0" smtClean="0">
            <a:solidFill>
              <a:srgbClr val="01B4E7"/>
            </a:solidFill>
            <a:latin typeface="Arial Narrow Bold"/>
            <a:cs typeface="Arial Narrow Bold"/>
          </a:defRPr>
        </a:defPPr>
      </a:lstStyle>
    </a:tx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vic">
      <a:majorFont>
        <a:latin typeface="Georgia"/>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华文新魏"/>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emplate>
  <TotalTime>0</TotalTime>
  <Words>1399</Words>
  <Application>Microsoft Macintosh PowerPoint</Application>
  <PresentationFormat>On-screen Show (4:3)</PresentationFormat>
  <Paragraphs>106</Paragraphs>
  <Slides>20</Slides>
  <Notes>0</Notes>
  <HiddenSlides>0</HiddenSlides>
  <MMClips>0</MMClips>
  <ScaleCrop>false</ScaleCrop>
  <HeadingPairs>
    <vt:vector size="4" baseType="variant">
      <vt:variant>
        <vt:lpstr>Theme</vt:lpstr>
      </vt:variant>
      <vt:variant>
        <vt:i4>3</vt:i4>
      </vt:variant>
      <vt:variant>
        <vt:lpstr>Slide Titles</vt:lpstr>
      </vt:variant>
      <vt:variant>
        <vt:i4>20</vt:i4>
      </vt:variant>
    </vt:vector>
  </HeadingPairs>
  <TitlesOfParts>
    <vt:vector size="23" baseType="lpstr">
      <vt:lpstr>LeadDev-Master_2013-NEW</vt:lpstr>
      <vt:lpstr>1_Custom Design</vt:lpstr>
      <vt:lpstr>2_Custom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
  </dc:creator>
  <cp:lastModifiedBy>Jim Kirkpatrick</cp:lastModifiedBy>
  <cp:revision>1</cp:revision>
  <dcterms:created xsi:type="dcterms:W3CDTF">1900-01-01T05:00:00Z</dcterms:created>
  <dcterms:modified xsi:type="dcterms:W3CDTF">2019-01-25T17:08:06Z</dcterms:modified>
</cp:coreProperties>
</file>